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7"/>
  </p:notesMasterIdLst>
  <p:sldIdLst>
    <p:sldId id="256" r:id="rId3"/>
    <p:sldId id="261" r:id="rId4"/>
    <p:sldId id="272" r:id="rId5"/>
    <p:sldId id="283" r:id="rId6"/>
    <p:sldId id="276" r:id="rId7"/>
    <p:sldId id="277" r:id="rId8"/>
    <p:sldId id="279" r:id="rId9"/>
    <p:sldId id="282" r:id="rId10"/>
    <p:sldId id="281" r:id="rId11"/>
    <p:sldId id="278" r:id="rId12"/>
    <p:sldId id="264" r:id="rId13"/>
    <p:sldId id="265" r:id="rId14"/>
    <p:sldId id="284" r:id="rId15"/>
    <p:sldId id="260" r:id="rId16"/>
  </p:sldIdLst>
  <p:sldSz cx="9144000" cy="6858000" type="screen4x3"/>
  <p:notesSz cx="6858000" cy="9144000"/>
  <p:defaultTextStyle>
    <a:defPPr>
      <a:defRPr lang="fr-FR"/>
    </a:defPPr>
    <a:lvl1pPr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CB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1E08AC-C838-495B-9836-362EF838DE4A}" v="116" dt="2022-06-08T10:21:42.8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87" autoAdjust="0"/>
    <p:restoredTop sz="91613" autoAdjust="0"/>
  </p:normalViewPr>
  <p:slideViewPr>
    <p:cSldViewPr>
      <p:cViewPr varScale="1">
        <p:scale>
          <a:sx n="80" d="100"/>
          <a:sy n="80" d="100"/>
        </p:scale>
        <p:origin x="1915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reg Dupont" userId="2a8ef82069ec6659" providerId="LiveId" clId="{401E08AC-C838-495B-9836-362EF838DE4A}"/>
    <pc:docChg chg="undo custSel addSld delSld modSld sldOrd">
      <pc:chgData name="Gireg Dupont" userId="2a8ef82069ec6659" providerId="LiveId" clId="{401E08AC-C838-495B-9836-362EF838DE4A}" dt="2022-06-08T10:25:53.197" v="3308" actId="20577"/>
      <pc:docMkLst>
        <pc:docMk/>
      </pc:docMkLst>
      <pc:sldChg chg="modSp mod">
        <pc:chgData name="Gireg Dupont" userId="2a8ef82069ec6659" providerId="LiveId" clId="{401E08AC-C838-495B-9836-362EF838DE4A}" dt="2022-06-08T10:15:59.078" v="3265" actId="1076"/>
        <pc:sldMkLst>
          <pc:docMk/>
          <pc:sldMk cId="0" sldId="256"/>
        </pc:sldMkLst>
        <pc:spChg chg="mod">
          <ac:chgData name="Gireg Dupont" userId="2a8ef82069ec6659" providerId="LiveId" clId="{401E08AC-C838-495B-9836-362EF838DE4A}" dt="2022-06-08T09:07:04.505" v="1554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Gireg Dupont" userId="2a8ef82069ec6659" providerId="LiveId" clId="{401E08AC-C838-495B-9836-362EF838DE4A}" dt="2022-06-08T10:15:59.078" v="3265" actId="1076"/>
          <ac:spMkLst>
            <pc:docMk/>
            <pc:sldMk cId="0" sldId="256"/>
            <ac:spMk id="2050" creationId="{00000000-0000-0000-0000-000000000000}"/>
          </ac:spMkLst>
        </pc:spChg>
      </pc:sldChg>
      <pc:sldChg chg="modSp mod">
        <pc:chgData name="Gireg Dupont" userId="2a8ef82069ec6659" providerId="LiveId" clId="{401E08AC-C838-495B-9836-362EF838DE4A}" dt="2022-06-08T10:25:53.197" v="3308" actId="20577"/>
        <pc:sldMkLst>
          <pc:docMk/>
          <pc:sldMk cId="0" sldId="260"/>
        </pc:sldMkLst>
        <pc:spChg chg="mod">
          <ac:chgData name="Gireg Dupont" userId="2a8ef82069ec6659" providerId="LiveId" clId="{401E08AC-C838-495B-9836-362EF838DE4A}" dt="2022-06-08T10:25:53.197" v="3308" actId="20577"/>
          <ac:spMkLst>
            <pc:docMk/>
            <pc:sldMk cId="0" sldId="260"/>
            <ac:spMk id="13315" creationId="{00000000-0000-0000-0000-000000000000}"/>
          </ac:spMkLst>
        </pc:spChg>
      </pc:sldChg>
      <pc:sldChg chg="modSp">
        <pc:chgData name="Gireg Dupont" userId="2a8ef82069ec6659" providerId="LiveId" clId="{401E08AC-C838-495B-9836-362EF838DE4A}" dt="2022-06-08T10:18:31.516" v="3266" actId="1076"/>
        <pc:sldMkLst>
          <pc:docMk/>
          <pc:sldMk cId="3799676695" sldId="261"/>
        </pc:sldMkLst>
        <pc:spChg chg="mod">
          <ac:chgData name="Gireg Dupont" userId="2a8ef82069ec6659" providerId="LiveId" clId="{401E08AC-C838-495B-9836-362EF838DE4A}" dt="2022-06-08T10:18:31.516" v="3266" actId="1076"/>
          <ac:spMkLst>
            <pc:docMk/>
            <pc:sldMk cId="3799676695" sldId="261"/>
            <ac:spMk id="3" creationId="{00000000-0000-0000-0000-000000000000}"/>
          </ac:spMkLst>
        </pc:spChg>
      </pc:sldChg>
      <pc:sldChg chg="addSp modSp mod">
        <pc:chgData name="Gireg Dupont" userId="2a8ef82069ec6659" providerId="LiveId" clId="{401E08AC-C838-495B-9836-362EF838DE4A}" dt="2022-06-08T09:19:30.553" v="1819" actId="14100"/>
        <pc:sldMkLst>
          <pc:docMk/>
          <pc:sldMk cId="175231321" sldId="264"/>
        </pc:sldMkLst>
        <pc:spChg chg="mod">
          <ac:chgData name="Gireg Dupont" userId="2a8ef82069ec6659" providerId="LiveId" clId="{401E08AC-C838-495B-9836-362EF838DE4A}" dt="2022-06-08T09:18:08.939" v="1814" actId="14100"/>
          <ac:spMkLst>
            <pc:docMk/>
            <pc:sldMk cId="175231321" sldId="264"/>
            <ac:spMk id="3" creationId="{00000000-0000-0000-0000-000000000000}"/>
          </ac:spMkLst>
        </pc:spChg>
        <pc:picChg chg="add mod">
          <ac:chgData name="Gireg Dupont" userId="2a8ef82069ec6659" providerId="LiveId" clId="{401E08AC-C838-495B-9836-362EF838DE4A}" dt="2022-06-08T09:19:30.553" v="1819" actId="14100"/>
          <ac:picMkLst>
            <pc:docMk/>
            <pc:sldMk cId="175231321" sldId="264"/>
            <ac:picMk id="7" creationId="{DDDED826-F46A-7E8E-CDE6-7819A4A18D9A}"/>
          </ac:picMkLst>
        </pc:picChg>
      </pc:sldChg>
      <pc:sldChg chg="addSp modSp mod modNotesTx">
        <pc:chgData name="Gireg Dupont" userId="2a8ef82069ec6659" providerId="LiveId" clId="{401E08AC-C838-495B-9836-362EF838DE4A}" dt="2022-06-08T09:43:51.391" v="1986" actId="20577"/>
        <pc:sldMkLst>
          <pc:docMk/>
          <pc:sldMk cId="2051183074" sldId="265"/>
        </pc:sldMkLst>
        <pc:spChg chg="mod">
          <ac:chgData name="Gireg Dupont" userId="2a8ef82069ec6659" providerId="LiveId" clId="{401E08AC-C838-495B-9836-362EF838DE4A}" dt="2022-06-07T12:36:18.086" v="71" actId="1076"/>
          <ac:spMkLst>
            <pc:docMk/>
            <pc:sldMk cId="2051183074" sldId="265"/>
            <ac:spMk id="2" creationId="{00000000-0000-0000-0000-000000000000}"/>
          </ac:spMkLst>
        </pc:spChg>
        <pc:spChg chg="mod">
          <ac:chgData name="Gireg Dupont" userId="2a8ef82069ec6659" providerId="LiveId" clId="{401E08AC-C838-495B-9836-362EF838DE4A}" dt="2022-06-08T09:43:51.391" v="1986" actId="20577"/>
          <ac:spMkLst>
            <pc:docMk/>
            <pc:sldMk cId="2051183074" sldId="265"/>
            <ac:spMk id="3" creationId="{00000000-0000-0000-0000-000000000000}"/>
          </ac:spMkLst>
        </pc:spChg>
        <pc:picChg chg="mod">
          <ac:chgData name="Gireg Dupont" userId="2a8ef82069ec6659" providerId="LiveId" clId="{401E08AC-C838-495B-9836-362EF838DE4A}" dt="2022-06-07T12:36:26.088" v="73" actId="166"/>
          <ac:picMkLst>
            <pc:docMk/>
            <pc:sldMk cId="2051183074" sldId="265"/>
            <ac:picMk id="5" creationId="{00000000-0000-0000-0000-000000000000}"/>
          </ac:picMkLst>
        </pc:picChg>
        <pc:picChg chg="add mod">
          <ac:chgData name="Gireg Dupont" userId="2a8ef82069ec6659" providerId="LiveId" clId="{401E08AC-C838-495B-9836-362EF838DE4A}" dt="2022-06-07T12:36:22.257" v="72" actId="1076"/>
          <ac:picMkLst>
            <pc:docMk/>
            <pc:sldMk cId="2051183074" sldId="265"/>
            <ac:picMk id="7" creationId="{0A8648D9-1DFE-964E-7320-7B12DDDE3A73}"/>
          </ac:picMkLst>
        </pc:picChg>
      </pc:sldChg>
      <pc:sldChg chg="addSp delSp modSp del mod">
        <pc:chgData name="Gireg Dupont" userId="2a8ef82069ec6659" providerId="LiveId" clId="{401E08AC-C838-495B-9836-362EF838DE4A}" dt="2022-06-07T13:43:53.481" v="1362" actId="47"/>
        <pc:sldMkLst>
          <pc:docMk/>
          <pc:sldMk cId="1821450219" sldId="269"/>
        </pc:sldMkLst>
        <pc:spChg chg="mod">
          <ac:chgData name="Gireg Dupont" userId="2a8ef82069ec6659" providerId="LiveId" clId="{401E08AC-C838-495B-9836-362EF838DE4A}" dt="2022-06-07T12:37:05.483" v="75" actId="1076"/>
          <ac:spMkLst>
            <pc:docMk/>
            <pc:sldMk cId="1821450219" sldId="269"/>
            <ac:spMk id="2" creationId="{00000000-0000-0000-0000-000000000000}"/>
          </ac:spMkLst>
        </pc:spChg>
        <pc:spChg chg="mod">
          <ac:chgData name="Gireg Dupont" userId="2a8ef82069ec6659" providerId="LiveId" clId="{401E08AC-C838-495B-9836-362EF838DE4A}" dt="2022-06-07T12:37:17.564" v="76" actId="1076"/>
          <ac:spMkLst>
            <pc:docMk/>
            <pc:sldMk cId="1821450219" sldId="269"/>
            <ac:spMk id="3" creationId="{00000000-0000-0000-0000-000000000000}"/>
          </ac:spMkLst>
        </pc:spChg>
        <pc:picChg chg="add del mod">
          <ac:chgData name="Gireg Dupont" userId="2a8ef82069ec6659" providerId="LiveId" clId="{401E08AC-C838-495B-9836-362EF838DE4A}" dt="2022-06-07T13:43:50.650" v="1361" actId="478"/>
          <ac:picMkLst>
            <pc:docMk/>
            <pc:sldMk cId="1821450219" sldId="269"/>
            <ac:picMk id="7" creationId="{03060186-D2B1-A2C4-1315-98D4F1012705}"/>
          </ac:picMkLst>
        </pc:picChg>
      </pc:sldChg>
      <pc:sldChg chg="modSp mod">
        <pc:chgData name="Gireg Dupont" userId="2a8ef82069ec6659" providerId="LiveId" clId="{401E08AC-C838-495B-9836-362EF838DE4A}" dt="2022-06-08T09:36:45.667" v="1845" actId="1076"/>
        <pc:sldMkLst>
          <pc:docMk/>
          <pc:sldMk cId="2175032194" sldId="272"/>
        </pc:sldMkLst>
        <pc:spChg chg="mod">
          <ac:chgData name="Gireg Dupont" userId="2a8ef82069ec6659" providerId="LiveId" clId="{401E08AC-C838-495B-9836-362EF838DE4A}" dt="2022-06-08T09:36:36.951" v="1844" actId="6549"/>
          <ac:spMkLst>
            <pc:docMk/>
            <pc:sldMk cId="2175032194" sldId="272"/>
            <ac:spMk id="3" creationId="{00000000-0000-0000-0000-000000000000}"/>
          </ac:spMkLst>
        </pc:spChg>
        <pc:spChg chg="mod">
          <ac:chgData name="Gireg Dupont" userId="2a8ef82069ec6659" providerId="LiveId" clId="{401E08AC-C838-495B-9836-362EF838DE4A}" dt="2022-06-08T09:11:13.820" v="1648" actId="20577"/>
          <ac:spMkLst>
            <pc:docMk/>
            <pc:sldMk cId="2175032194" sldId="272"/>
            <ac:spMk id="4" creationId="{00000000-0000-0000-0000-000000000000}"/>
          </ac:spMkLst>
        </pc:spChg>
        <pc:picChg chg="mod">
          <ac:chgData name="Gireg Dupont" userId="2a8ef82069ec6659" providerId="LiveId" clId="{401E08AC-C838-495B-9836-362EF838DE4A}" dt="2022-06-08T09:36:45.667" v="1845" actId="1076"/>
          <ac:picMkLst>
            <pc:docMk/>
            <pc:sldMk cId="2175032194" sldId="272"/>
            <ac:picMk id="5" creationId="{00000000-0000-0000-0000-000000000000}"/>
          </ac:picMkLst>
        </pc:picChg>
      </pc:sldChg>
      <pc:sldChg chg="delSp del mod">
        <pc:chgData name="Gireg Dupont" userId="2a8ef82069ec6659" providerId="LiveId" clId="{401E08AC-C838-495B-9836-362EF838DE4A}" dt="2022-06-08T09:21:08.960" v="1826" actId="47"/>
        <pc:sldMkLst>
          <pc:docMk/>
          <pc:sldMk cId="3329612203" sldId="275"/>
        </pc:sldMkLst>
        <pc:spChg chg="del">
          <ac:chgData name="Gireg Dupont" userId="2a8ef82069ec6659" providerId="LiveId" clId="{401E08AC-C838-495B-9836-362EF838DE4A}" dt="2022-06-08T09:10:51.439" v="1625" actId="478"/>
          <ac:spMkLst>
            <pc:docMk/>
            <pc:sldMk cId="3329612203" sldId="275"/>
            <ac:spMk id="2" creationId="{00000000-0000-0000-0000-000000000000}"/>
          </ac:spMkLst>
        </pc:spChg>
      </pc:sldChg>
      <pc:sldChg chg="modSp mod">
        <pc:chgData name="Gireg Dupont" userId="2a8ef82069ec6659" providerId="LiveId" clId="{401E08AC-C838-495B-9836-362EF838DE4A}" dt="2022-06-08T09:37:16.586" v="1846" actId="207"/>
        <pc:sldMkLst>
          <pc:docMk/>
          <pc:sldMk cId="3280835883" sldId="276"/>
        </pc:sldMkLst>
        <pc:spChg chg="mod">
          <ac:chgData name="Gireg Dupont" userId="2a8ef82069ec6659" providerId="LiveId" clId="{401E08AC-C838-495B-9836-362EF838DE4A}" dt="2022-06-08T09:37:16.586" v="1846" actId="207"/>
          <ac:spMkLst>
            <pc:docMk/>
            <pc:sldMk cId="3280835883" sldId="276"/>
            <ac:spMk id="3" creationId="{00000000-0000-0000-0000-000000000000}"/>
          </ac:spMkLst>
        </pc:spChg>
        <pc:spChg chg="mod">
          <ac:chgData name="Gireg Dupont" userId="2a8ef82069ec6659" providerId="LiveId" clId="{401E08AC-C838-495B-9836-362EF838DE4A}" dt="2022-06-08T09:12:25.941" v="1678" actId="20577"/>
          <ac:spMkLst>
            <pc:docMk/>
            <pc:sldMk cId="3280835883" sldId="276"/>
            <ac:spMk id="4" creationId="{00000000-0000-0000-0000-000000000000}"/>
          </ac:spMkLst>
        </pc:spChg>
      </pc:sldChg>
      <pc:sldChg chg="modSp mod">
        <pc:chgData name="Gireg Dupont" userId="2a8ef82069ec6659" providerId="LiveId" clId="{401E08AC-C838-495B-9836-362EF838DE4A}" dt="2022-06-08T09:37:42.700" v="1850" actId="20577"/>
        <pc:sldMkLst>
          <pc:docMk/>
          <pc:sldMk cId="984897582" sldId="277"/>
        </pc:sldMkLst>
        <pc:spChg chg="mod">
          <ac:chgData name="Gireg Dupont" userId="2a8ef82069ec6659" providerId="LiveId" clId="{401E08AC-C838-495B-9836-362EF838DE4A}" dt="2022-06-08T09:37:42.700" v="1850" actId="20577"/>
          <ac:spMkLst>
            <pc:docMk/>
            <pc:sldMk cId="984897582" sldId="277"/>
            <ac:spMk id="3" creationId="{00000000-0000-0000-0000-000000000000}"/>
          </ac:spMkLst>
        </pc:spChg>
        <pc:spChg chg="mod">
          <ac:chgData name="Gireg Dupont" userId="2a8ef82069ec6659" providerId="LiveId" clId="{401E08AC-C838-495B-9836-362EF838DE4A}" dt="2022-06-08T09:12:44.040" v="1711" actId="20577"/>
          <ac:spMkLst>
            <pc:docMk/>
            <pc:sldMk cId="984897582" sldId="277"/>
            <ac:spMk id="4" creationId="{00000000-0000-0000-0000-000000000000}"/>
          </ac:spMkLst>
        </pc:spChg>
      </pc:sldChg>
      <pc:sldChg chg="modSp mod">
        <pc:chgData name="Gireg Dupont" userId="2a8ef82069ec6659" providerId="LiveId" clId="{401E08AC-C838-495B-9836-362EF838DE4A}" dt="2022-06-08T10:23:42.695" v="3306" actId="20577"/>
        <pc:sldMkLst>
          <pc:docMk/>
          <pc:sldMk cId="1726528663" sldId="278"/>
        </pc:sldMkLst>
        <pc:spChg chg="mod">
          <ac:chgData name="Gireg Dupont" userId="2a8ef82069ec6659" providerId="LiveId" clId="{401E08AC-C838-495B-9836-362EF838DE4A}" dt="2022-06-08T10:23:42.695" v="3306" actId="20577"/>
          <ac:spMkLst>
            <pc:docMk/>
            <pc:sldMk cId="1726528663" sldId="278"/>
            <ac:spMk id="3" creationId="{00000000-0000-0000-0000-000000000000}"/>
          </ac:spMkLst>
        </pc:spChg>
        <pc:spChg chg="mod">
          <ac:chgData name="Gireg Dupont" userId="2a8ef82069ec6659" providerId="LiveId" clId="{401E08AC-C838-495B-9836-362EF838DE4A}" dt="2022-06-08T09:41:46.446" v="1948" actId="20577"/>
          <ac:spMkLst>
            <pc:docMk/>
            <pc:sldMk cId="1726528663" sldId="278"/>
            <ac:spMk id="6" creationId="{00000000-0000-0000-0000-000000000000}"/>
          </ac:spMkLst>
        </pc:spChg>
        <pc:picChg chg="mod">
          <ac:chgData name="Gireg Dupont" userId="2a8ef82069ec6659" providerId="LiveId" clId="{401E08AC-C838-495B-9836-362EF838DE4A}" dt="2022-06-08T09:17:49.054" v="1813" actId="1076"/>
          <ac:picMkLst>
            <pc:docMk/>
            <pc:sldMk cId="1726528663" sldId="278"/>
            <ac:picMk id="5" creationId="{00000000-0000-0000-0000-000000000000}"/>
          </ac:picMkLst>
        </pc:picChg>
      </pc:sldChg>
      <pc:sldChg chg="addSp modSp mod">
        <pc:chgData name="Gireg Dupont" userId="2a8ef82069ec6659" providerId="LiveId" clId="{401E08AC-C838-495B-9836-362EF838DE4A}" dt="2022-06-08T10:20:44.800" v="3269" actId="20577"/>
        <pc:sldMkLst>
          <pc:docMk/>
          <pc:sldMk cId="2848204736" sldId="279"/>
        </pc:sldMkLst>
        <pc:spChg chg="mod">
          <ac:chgData name="Gireg Dupont" userId="2a8ef82069ec6659" providerId="LiveId" clId="{401E08AC-C838-495B-9836-362EF838DE4A}" dt="2022-06-08T10:20:44.800" v="3269" actId="20577"/>
          <ac:spMkLst>
            <pc:docMk/>
            <pc:sldMk cId="2848204736" sldId="279"/>
            <ac:spMk id="3" creationId="{00000000-0000-0000-0000-000000000000}"/>
          </ac:spMkLst>
        </pc:spChg>
        <pc:spChg chg="mod">
          <ac:chgData name="Gireg Dupont" userId="2a8ef82069ec6659" providerId="LiveId" clId="{401E08AC-C838-495B-9836-362EF838DE4A}" dt="2022-06-08T09:13:08.120" v="1756" actId="5793"/>
          <ac:spMkLst>
            <pc:docMk/>
            <pc:sldMk cId="2848204736" sldId="279"/>
            <ac:spMk id="4" creationId="{00000000-0000-0000-0000-000000000000}"/>
          </ac:spMkLst>
        </pc:spChg>
        <pc:spChg chg="mod">
          <ac:chgData name="Gireg Dupont" userId="2a8ef82069ec6659" providerId="LiveId" clId="{401E08AC-C838-495B-9836-362EF838DE4A}" dt="2022-06-08T09:15:19.129" v="1764" actId="1076"/>
          <ac:spMkLst>
            <pc:docMk/>
            <pc:sldMk cId="2848204736" sldId="279"/>
            <ac:spMk id="6" creationId="{00000000-0000-0000-0000-000000000000}"/>
          </ac:spMkLst>
        </pc:spChg>
        <pc:spChg chg="add mod">
          <ac:chgData name="Gireg Dupont" userId="2a8ef82069ec6659" providerId="LiveId" clId="{401E08AC-C838-495B-9836-362EF838DE4A}" dt="2022-06-08T09:39:04.588" v="1854" actId="1076"/>
          <ac:spMkLst>
            <pc:docMk/>
            <pc:sldMk cId="2848204736" sldId="279"/>
            <ac:spMk id="7" creationId="{03816492-9315-4F59-C3BE-0863DA29E1D6}"/>
          </ac:spMkLst>
        </pc:spChg>
        <pc:picChg chg="add mod">
          <ac:chgData name="Gireg Dupont" userId="2a8ef82069ec6659" providerId="LiveId" clId="{401E08AC-C838-495B-9836-362EF838DE4A}" dt="2022-06-08T09:39:01.670" v="1853" actId="14100"/>
          <ac:picMkLst>
            <pc:docMk/>
            <pc:sldMk cId="2848204736" sldId="279"/>
            <ac:picMk id="9" creationId="{82FD189E-948A-D4F2-10F9-C46F776FDBED}"/>
          </ac:picMkLst>
        </pc:picChg>
      </pc:sldChg>
      <pc:sldChg chg="addSp delSp modSp mod">
        <pc:chgData name="Gireg Dupont" userId="2a8ef82069ec6659" providerId="LiveId" clId="{401E08AC-C838-495B-9836-362EF838DE4A}" dt="2022-06-08T10:21:42.850" v="3271"/>
        <pc:sldMkLst>
          <pc:docMk/>
          <pc:sldMk cId="1058306368" sldId="281"/>
        </pc:sldMkLst>
        <pc:spChg chg="mod">
          <ac:chgData name="Gireg Dupont" userId="2a8ef82069ec6659" providerId="LiveId" clId="{401E08AC-C838-495B-9836-362EF838DE4A}" dt="2022-06-08T09:40:09.140" v="1863" actId="20577"/>
          <ac:spMkLst>
            <pc:docMk/>
            <pc:sldMk cId="1058306368" sldId="281"/>
            <ac:spMk id="3" creationId="{00000000-0000-0000-0000-000000000000}"/>
          </ac:spMkLst>
        </pc:spChg>
        <pc:spChg chg="mod">
          <ac:chgData name="Gireg Dupont" userId="2a8ef82069ec6659" providerId="LiveId" clId="{401E08AC-C838-495B-9836-362EF838DE4A}" dt="2022-06-08T09:15:55.612" v="1769" actId="20577"/>
          <ac:spMkLst>
            <pc:docMk/>
            <pc:sldMk cId="1058306368" sldId="281"/>
            <ac:spMk id="4" creationId="{00000000-0000-0000-0000-000000000000}"/>
          </ac:spMkLst>
        </pc:spChg>
        <pc:spChg chg="add del mod">
          <ac:chgData name="Gireg Dupont" userId="2a8ef82069ec6659" providerId="LiveId" clId="{401E08AC-C838-495B-9836-362EF838DE4A}" dt="2022-06-08T10:21:42.850" v="3271"/>
          <ac:spMkLst>
            <pc:docMk/>
            <pc:sldMk cId="1058306368" sldId="281"/>
            <ac:spMk id="5" creationId="{C7315183-91D3-E4D8-66A6-35595259DFD8}"/>
          </ac:spMkLst>
        </pc:spChg>
      </pc:sldChg>
      <pc:sldChg chg="addSp delSp modSp new mod ord">
        <pc:chgData name="Gireg Dupont" userId="2a8ef82069ec6659" providerId="LiveId" clId="{401E08AC-C838-495B-9836-362EF838DE4A}" dt="2022-06-08T10:11:50.382" v="3264" actId="20577"/>
        <pc:sldMkLst>
          <pc:docMk/>
          <pc:sldMk cId="497417907" sldId="282"/>
        </pc:sldMkLst>
        <pc:spChg chg="mod">
          <ac:chgData name="Gireg Dupont" userId="2a8ef82069ec6659" providerId="LiveId" clId="{401E08AC-C838-495B-9836-362EF838DE4A}" dt="2022-06-07T13:20:29.490" v="158" actId="1076"/>
          <ac:spMkLst>
            <pc:docMk/>
            <pc:sldMk cId="497417907" sldId="282"/>
            <ac:spMk id="2" creationId="{CE0916F8-09CC-3CE6-B727-0419B14095E2}"/>
          </ac:spMkLst>
        </pc:spChg>
        <pc:spChg chg="mod">
          <ac:chgData name="Gireg Dupont" userId="2a8ef82069ec6659" providerId="LiveId" clId="{401E08AC-C838-495B-9836-362EF838DE4A}" dt="2022-06-07T13:30:52.845" v="837" actId="313"/>
          <ac:spMkLst>
            <pc:docMk/>
            <pc:sldMk cId="497417907" sldId="282"/>
            <ac:spMk id="3" creationId="{9A49D63A-5D9B-5DB3-BFF6-14F437D91713}"/>
          </ac:spMkLst>
        </pc:spChg>
        <pc:spChg chg="mod">
          <ac:chgData name="Gireg Dupont" userId="2a8ef82069ec6659" providerId="LiveId" clId="{401E08AC-C838-495B-9836-362EF838DE4A}" dt="2022-06-08T10:11:50.382" v="3264" actId="20577"/>
          <ac:spMkLst>
            <pc:docMk/>
            <pc:sldMk cId="497417907" sldId="282"/>
            <ac:spMk id="4" creationId="{805BAF1B-9BEE-D3BC-2E4F-C909DA8505D6}"/>
          </ac:spMkLst>
        </pc:spChg>
        <pc:spChg chg="add del mod">
          <ac:chgData name="Gireg Dupont" userId="2a8ef82069ec6659" providerId="LiveId" clId="{401E08AC-C838-495B-9836-362EF838DE4A}" dt="2022-06-07T13:25:36.716" v="472" actId="478"/>
          <ac:spMkLst>
            <pc:docMk/>
            <pc:sldMk cId="497417907" sldId="282"/>
            <ac:spMk id="5" creationId="{F3419294-D3AD-AC86-C14E-95BF231A13A5}"/>
          </ac:spMkLst>
        </pc:spChg>
        <pc:spChg chg="add mod">
          <ac:chgData name="Gireg Dupont" userId="2a8ef82069ec6659" providerId="LiveId" clId="{401E08AC-C838-495B-9836-362EF838DE4A}" dt="2022-06-07T13:42:09.780" v="1354" actId="1076"/>
          <ac:spMkLst>
            <pc:docMk/>
            <pc:sldMk cId="497417907" sldId="282"/>
            <ac:spMk id="6" creationId="{0D3DE292-2A6F-755B-098D-17360A2BAD00}"/>
          </ac:spMkLst>
        </pc:spChg>
        <pc:spChg chg="add mod">
          <ac:chgData name="Gireg Dupont" userId="2a8ef82069ec6659" providerId="LiveId" clId="{401E08AC-C838-495B-9836-362EF838DE4A}" dt="2022-06-07T13:42:12.630" v="1355" actId="1076"/>
          <ac:spMkLst>
            <pc:docMk/>
            <pc:sldMk cId="497417907" sldId="282"/>
            <ac:spMk id="7" creationId="{F8713884-B43F-2AE0-AD22-0CB7E7B3214C}"/>
          </ac:spMkLst>
        </pc:spChg>
        <pc:spChg chg="add mod">
          <ac:chgData name="Gireg Dupont" userId="2a8ef82069ec6659" providerId="LiveId" clId="{401E08AC-C838-495B-9836-362EF838DE4A}" dt="2022-06-07T13:42:03.632" v="1352" actId="1076"/>
          <ac:spMkLst>
            <pc:docMk/>
            <pc:sldMk cId="497417907" sldId="282"/>
            <ac:spMk id="8" creationId="{4DD8803B-E86B-3B33-CDDD-03C6BA4BB4BC}"/>
          </ac:spMkLst>
        </pc:spChg>
        <pc:spChg chg="add mod">
          <ac:chgData name="Gireg Dupont" userId="2a8ef82069ec6659" providerId="LiveId" clId="{401E08AC-C838-495B-9836-362EF838DE4A}" dt="2022-06-07T13:42:07.415" v="1353" actId="1076"/>
          <ac:spMkLst>
            <pc:docMk/>
            <pc:sldMk cId="497417907" sldId="282"/>
            <ac:spMk id="9" creationId="{F15F7A3A-BEB0-B17B-816B-306FC2520C7D}"/>
          </ac:spMkLst>
        </pc:spChg>
        <pc:spChg chg="add mod">
          <ac:chgData name="Gireg Dupont" userId="2a8ef82069ec6659" providerId="LiveId" clId="{401E08AC-C838-495B-9836-362EF838DE4A}" dt="2022-06-07T13:42:22.531" v="1357" actId="1076"/>
          <ac:spMkLst>
            <pc:docMk/>
            <pc:sldMk cId="497417907" sldId="282"/>
            <ac:spMk id="10" creationId="{66C2843D-84C7-D9BA-779C-C0D020C58A1B}"/>
          </ac:spMkLst>
        </pc:spChg>
        <pc:spChg chg="add del mod">
          <ac:chgData name="Gireg Dupont" userId="2a8ef82069ec6659" providerId="LiveId" clId="{401E08AC-C838-495B-9836-362EF838DE4A}" dt="2022-06-07T13:41:27.665" v="1346" actId="478"/>
          <ac:spMkLst>
            <pc:docMk/>
            <pc:sldMk cId="497417907" sldId="282"/>
            <ac:spMk id="11" creationId="{64CD2460-1927-C9BC-148F-6532DF6E6699}"/>
          </ac:spMkLst>
        </pc:spChg>
      </pc:sldChg>
      <pc:sldChg chg="delSp modSp add mod">
        <pc:chgData name="Gireg Dupont" userId="2a8ef82069ec6659" providerId="LiveId" clId="{401E08AC-C838-495B-9836-362EF838DE4A}" dt="2022-06-08T09:16:31.728" v="1799" actId="207"/>
        <pc:sldMkLst>
          <pc:docMk/>
          <pc:sldMk cId="2412536946" sldId="283"/>
        </pc:sldMkLst>
        <pc:spChg chg="del">
          <ac:chgData name="Gireg Dupont" userId="2a8ef82069ec6659" providerId="LiveId" clId="{401E08AC-C838-495B-9836-362EF838DE4A}" dt="2022-06-08T09:10:47.394" v="1624" actId="478"/>
          <ac:spMkLst>
            <pc:docMk/>
            <pc:sldMk cId="2412536946" sldId="283"/>
            <ac:spMk id="2" creationId="{00000000-0000-0000-0000-000000000000}"/>
          </ac:spMkLst>
        </pc:spChg>
        <pc:spChg chg="mod">
          <ac:chgData name="Gireg Dupont" userId="2a8ef82069ec6659" providerId="LiveId" clId="{401E08AC-C838-495B-9836-362EF838DE4A}" dt="2022-06-08T09:16:31.728" v="1799" actId="207"/>
          <ac:spMkLst>
            <pc:docMk/>
            <pc:sldMk cId="2412536946" sldId="283"/>
            <ac:spMk id="2050" creationId="{00000000-0000-0000-0000-000000000000}"/>
          </ac:spMkLst>
        </pc:spChg>
      </pc:sldChg>
      <pc:sldChg chg="addSp delSp modSp add mod ord">
        <pc:chgData name="Gireg Dupont" userId="2a8ef82069ec6659" providerId="LiveId" clId="{401E08AC-C838-495B-9836-362EF838DE4A}" dt="2022-06-08T10:10:44.309" v="3234" actId="20577"/>
        <pc:sldMkLst>
          <pc:docMk/>
          <pc:sldMk cId="2554866430" sldId="284"/>
        </pc:sldMkLst>
        <pc:spChg chg="add del mod">
          <ac:chgData name="Gireg Dupont" userId="2a8ef82069ec6659" providerId="LiveId" clId="{401E08AC-C838-495B-9836-362EF838DE4A}" dt="2022-06-08T09:47:52.685" v="2026" actId="478"/>
          <ac:spMkLst>
            <pc:docMk/>
            <pc:sldMk cId="2554866430" sldId="284"/>
            <ac:spMk id="2" creationId="{67433676-016F-3CEF-44FA-24D3AC7EA1C1}"/>
          </ac:spMkLst>
        </pc:spChg>
        <pc:spChg chg="del">
          <ac:chgData name="Gireg Dupont" userId="2a8ef82069ec6659" providerId="LiveId" clId="{401E08AC-C838-495B-9836-362EF838DE4A}" dt="2022-06-08T09:47:18.831" v="1992" actId="478"/>
          <ac:spMkLst>
            <pc:docMk/>
            <pc:sldMk cId="2554866430" sldId="284"/>
            <ac:spMk id="3" creationId="{00000000-0000-0000-0000-000000000000}"/>
          </ac:spMkLst>
        </pc:spChg>
        <pc:spChg chg="mod">
          <ac:chgData name="Gireg Dupont" userId="2a8ef82069ec6659" providerId="LiveId" clId="{401E08AC-C838-495B-9836-362EF838DE4A}" dt="2022-06-08T09:47:35.713" v="2025" actId="20577"/>
          <ac:spMkLst>
            <pc:docMk/>
            <pc:sldMk cId="2554866430" sldId="284"/>
            <ac:spMk id="6" creationId="{00000000-0000-0000-0000-000000000000}"/>
          </ac:spMkLst>
        </pc:spChg>
        <pc:spChg chg="add mod">
          <ac:chgData name="Gireg Dupont" userId="2a8ef82069ec6659" providerId="LiveId" clId="{401E08AC-C838-495B-9836-362EF838DE4A}" dt="2022-06-08T09:49:51.862" v="2272" actId="20577"/>
          <ac:spMkLst>
            <pc:docMk/>
            <pc:sldMk cId="2554866430" sldId="284"/>
            <ac:spMk id="7" creationId="{C697B556-398C-3C3D-F1A6-C12D6A076FFD}"/>
          </ac:spMkLst>
        </pc:spChg>
        <pc:spChg chg="add mod">
          <ac:chgData name="Gireg Dupont" userId="2a8ef82069ec6659" providerId="LiveId" clId="{401E08AC-C838-495B-9836-362EF838DE4A}" dt="2022-06-08T10:07:51.445" v="3101" actId="313"/>
          <ac:spMkLst>
            <pc:docMk/>
            <pc:sldMk cId="2554866430" sldId="284"/>
            <ac:spMk id="8" creationId="{3D5CDD22-C76C-4D41-A8CF-D06E129B4F89}"/>
          </ac:spMkLst>
        </pc:spChg>
        <pc:spChg chg="add mod">
          <ac:chgData name="Gireg Dupont" userId="2a8ef82069ec6659" providerId="LiveId" clId="{401E08AC-C838-495B-9836-362EF838DE4A}" dt="2022-06-08T09:49:57.283" v="2276" actId="313"/>
          <ac:spMkLst>
            <pc:docMk/>
            <pc:sldMk cId="2554866430" sldId="284"/>
            <ac:spMk id="9" creationId="{96EED238-4682-EEC2-ACB4-6A21D6F6F2DE}"/>
          </ac:spMkLst>
        </pc:spChg>
        <pc:spChg chg="add mod">
          <ac:chgData name="Gireg Dupont" userId="2a8ef82069ec6659" providerId="LiveId" clId="{401E08AC-C838-495B-9836-362EF838DE4A}" dt="2022-06-08T10:08:32.501" v="3118" actId="313"/>
          <ac:spMkLst>
            <pc:docMk/>
            <pc:sldMk cId="2554866430" sldId="284"/>
            <ac:spMk id="10" creationId="{E41BC0BC-8268-201B-FDB8-CB8E0AD12B84}"/>
          </ac:spMkLst>
        </pc:spChg>
        <pc:spChg chg="add mod">
          <ac:chgData name="Gireg Dupont" userId="2a8ef82069ec6659" providerId="LiveId" clId="{401E08AC-C838-495B-9836-362EF838DE4A}" dt="2022-06-08T10:09:54.049" v="3172" actId="1076"/>
          <ac:spMkLst>
            <pc:docMk/>
            <pc:sldMk cId="2554866430" sldId="284"/>
            <ac:spMk id="11" creationId="{27ACF7E0-5D9E-41FF-43EE-55CDB10FE653}"/>
          </ac:spMkLst>
        </pc:spChg>
        <pc:spChg chg="add mod">
          <ac:chgData name="Gireg Dupont" userId="2a8ef82069ec6659" providerId="LiveId" clId="{401E08AC-C838-495B-9836-362EF838DE4A}" dt="2022-06-08T09:50:06.513" v="2280" actId="313"/>
          <ac:spMkLst>
            <pc:docMk/>
            <pc:sldMk cId="2554866430" sldId="284"/>
            <ac:spMk id="12" creationId="{3317EE6E-A116-59DA-E222-62833017EB7C}"/>
          </ac:spMkLst>
        </pc:spChg>
        <pc:spChg chg="add mod">
          <ac:chgData name="Gireg Dupont" userId="2a8ef82069ec6659" providerId="LiveId" clId="{401E08AC-C838-495B-9836-362EF838DE4A}" dt="2022-06-08T10:10:44.309" v="3234" actId="20577"/>
          <ac:spMkLst>
            <pc:docMk/>
            <pc:sldMk cId="2554866430" sldId="284"/>
            <ac:spMk id="13" creationId="{1210C957-6EBE-CC59-799D-BF9B04804EB8}"/>
          </ac:spMkLst>
        </pc:spChg>
        <pc:spChg chg="add mod">
          <ac:chgData name="Gireg Dupont" userId="2a8ef82069ec6659" providerId="LiveId" clId="{401E08AC-C838-495B-9836-362EF838DE4A}" dt="2022-06-08T10:09:43.582" v="3170" actId="1076"/>
          <ac:spMkLst>
            <pc:docMk/>
            <pc:sldMk cId="2554866430" sldId="284"/>
            <ac:spMk id="14" creationId="{0477C00B-B73E-00C8-0D76-389EBBFB6BF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ECD3D0-6390-4AC9-A80D-DBE8E4ABB4CE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6454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400" b="0" dirty="0">
                <a:solidFill>
                  <a:schemeClr val="tx2"/>
                </a:solidFill>
              </a:rPr>
              <a:t>-Qu’est ce que la </a:t>
            </a:r>
            <a:r>
              <a:rPr lang="fr-FR" sz="2400" b="0" dirty="0"/>
              <a:t>p</a:t>
            </a:r>
            <a:r>
              <a:rPr lang="fr-FR" sz="2400" b="0" dirty="0">
                <a:solidFill>
                  <a:schemeClr val="tx2"/>
                </a:solidFill>
              </a:rPr>
              <a:t>air-aidance ?</a:t>
            </a:r>
          </a:p>
          <a:p>
            <a:pPr>
              <a:buFontTx/>
              <a:buChar char="-"/>
            </a:pPr>
            <a:r>
              <a:rPr lang="fr-FR" sz="2400" b="0" dirty="0"/>
              <a:t>Sur quels leviers s’appuie t’elle ?</a:t>
            </a:r>
          </a:p>
          <a:p>
            <a:pPr lvl="1">
              <a:buFontTx/>
              <a:buChar char="-"/>
            </a:pPr>
            <a:r>
              <a:rPr lang="fr-FR" sz="2000" b="0" dirty="0"/>
              <a:t>Expérience « rare » commune</a:t>
            </a:r>
          </a:p>
          <a:p>
            <a:pPr>
              <a:buFontTx/>
              <a:buChar char="-"/>
            </a:pPr>
            <a:r>
              <a:rPr lang="fr-FR" sz="2400" b="0" dirty="0"/>
              <a:t>Quels impacts sur le pair ?</a:t>
            </a:r>
          </a:p>
          <a:p>
            <a:pPr lvl="1">
              <a:buFontTx/>
              <a:buChar char="-"/>
            </a:pPr>
            <a:r>
              <a:rPr lang="fr-FR" sz="2200" b="0" dirty="0"/>
              <a:t>Pair-émulation</a:t>
            </a:r>
          </a:p>
          <a:p>
            <a:pPr>
              <a:buFontTx/>
              <a:buChar char="-"/>
            </a:pPr>
            <a:r>
              <a:rPr lang="fr-FR" sz="2400" b="0" dirty="0"/>
              <a:t>Où s’exerce t’elle ?</a:t>
            </a:r>
          </a:p>
          <a:p>
            <a:pPr lvl="1">
              <a:buFontTx/>
              <a:buChar char="-"/>
            </a:pPr>
            <a:r>
              <a:rPr lang="fr-FR" sz="2200" b="0" dirty="0"/>
              <a:t>Partout ou les pairs se rencontrent et peuvent s’entraider</a:t>
            </a:r>
          </a:p>
          <a:p>
            <a:endParaRPr lang="fr-FR" dirty="0"/>
          </a:p>
          <a:p>
            <a:endParaRPr lang="fr-FR" dirty="0"/>
          </a:p>
          <a:p>
            <a:pPr>
              <a:buFontTx/>
              <a:buChar char="-"/>
            </a:pPr>
            <a:r>
              <a:rPr lang="fr-FR" sz="2400" b="0" dirty="0">
                <a:solidFill>
                  <a:schemeClr val="tx2"/>
                </a:solidFill>
              </a:rPr>
              <a:t>Soutien au rétablissement et à l’autodétermination</a:t>
            </a:r>
          </a:p>
          <a:p>
            <a:pPr>
              <a:buFontTx/>
              <a:buChar char="-"/>
            </a:pPr>
            <a:r>
              <a:rPr lang="fr-FR" sz="2400" b="0" dirty="0"/>
              <a:t>Partage par le savoir expérientiel du parcours de VIE avec un trouble psychique</a:t>
            </a:r>
          </a:p>
          <a:p>
            <a:pPr lvl="1">
              <a:buFontTx/>
              <a:buChar char="-"/>
            </a:pPr>
            <a:r>
              <a:rPr lang="fr-FR" sz="2200" b="0" dirty="0"/>
              <a:t>Parcours de soin</a:t>
            </a:r>
          </a:p>
          <a:p>
            <a:pPr lvl="1">
              <a:buFontTx/>
              <a:buChar char="-"/>
            </a:pPr>
            <a:r>
              <a:rPr lang="fr-FR" sz="2200" b="0" dirty="0"/>
              <a:t>Inclusion dans la cité</a:t>
            </a:r>
          </a:p>
          <a:p>
            <a:pPr marL="0" indent="0">
              <a:buNone/>
            </a:pPr>
            <a:r>
              <a:rPr lang="fr-FR" sz="2400" b="0" dirty="0"/>
              <a:t>-Leviers : Espoir / Possibilité du rétablissement / Empowerment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ECD3D0-6390-4AC9-A80D-DBE8E4ABB4CE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1267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fr-FR" sz="1200" b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Accompagnement Usagers </a:t>
            </a:r>
          </a:p>
          <a:p>
            <a:pPr>
              <a:spcBef>
                <a:spcPts val="600"/>
              </a:spcBef>
            </a:pPr>
            <a:r>
              <a:rPr lang="fr-FR" sz="1200" b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	- en individuel</a:t>
            </a:r>
          </a:p>
          <a:p>
            <a:pPr>
              <a:spcBef>
                <a:spcPts val="600"/>
              </a:spcBef>
            </a:pPr>
            <a:r>
              <a:rPr lang="fr-FR" sz="1200" b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	- en groupe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fr-FR" sz="1200" b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Accompagnement des proches (groupe famille, programme BREF)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fr-FR" sz="1200" b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Interstices, liens en informels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fr-FR" sz="1200" b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Regard sur les pratiques et projets de l’unité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fr-FR" sz="1200" b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Interventions/formations pour les professionnels hospitaliers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fr-FR" sz="1200" b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Représentations du métier/du savoir expérientiel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fr-FR" sz="1200" b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Promotion du métier (étudiants, intéressés)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fr-FR" sz="1200" b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Communication / Newsletter Rétablissement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fr-FR" sz="1200" b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Témoignages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fr-FR" sz="1200" b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Prévention en Santé Mentale, déstigmatisation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ECD3D0-6390-4AC9-A80D-DBE8E4ABB4CE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5060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 bwMode="auto">
      <p:bgPr>
        <a:blipFill dpi="0" rotWithShape="0">
          <a:blip r:embed="rId2"/>
          <a:srcRect/>
          <a:stretch>
            <a:fillRect r="-35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59113" y="3111500"/>
            <a:ext cx="5616575" cy="1254125"/>
          </a:xfrm>
        </p:spPr>
        <p:txBody>
          <a:bodyPr anchor="t"/>
          <a:lstStyle>
            <a:lvl1pPr>
              <a:defRPr sz="25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fr-FR" noProof="0"/>
              <a:t>Modifiez le style du titre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59113" y="4437063"/>
            <a:ext cx="5616575" cy="985837"/>
          </a:xfrm>
        </p:spPr>
        <p:txBody>
          <a:bodyPr/>
          <a:lstStyle>
            <a:lvl1pPr marL="0" indent="0">
              <a:spcBef>
                <a:spcPct val="0"/>
              </a:spcBef>
              <a:buFont typeface="Arial" charset="0"/>
              <a:buNone/>
              <a:defRPr/>
            </a:lvl1pPr>
          </a:lstStyle>
          <a:p>
            <a:pPr lvl="0"/>
            <a:r>
              <a:rPr lang="fr-FR" noProof="0"/>
              <a:t>Modifiez le style des sous-titres du masque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7904163" y="6465888"/>
            <a:ext cx="77152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0" rIns="36000" bIns="0">
            <a:spAutoFit/>
          </a:bodyPr>
          <a:lstStyle/>
          <a:p>
            <a:pPr algn="r"/>
            <a:fld id="{4033D7BC-5C8A-4FDD-A9A4-09D70C895342}" type="datetime1">
              <a:rPr lang="fr-FR" sz="1100">
                <a:solidFill>
                  <a:schemeClr val="tx2"/>
                </a:solidFill>
              </a:rPr>
              <a:pPr algn="r"/>
              <a:t>17/06/2022</a:t>
            </a:fld>
            <a:endParaRPr lang="fr-FR" sz="11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Titre du dossier ou de la présentation</a:t>
            </a:r>
          </a:p>
        </p:txBody>
      </p:sp>
    </p:spTree>
    <p:extLst>
      <p:ext uri="{BB962C8B-B14F-4D97-AF65-F5344CB8AC3E}">
        <p14:creationId xmlns:p14="http://schemas.microsoft.com/office/powerpoint/2010/main" val="3962851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96063" y="798513"/>
            <a:ext cx="2090737" cy="565467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23850" y="798513"/>
            <a:ext cx="6119813" cy="565467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Titre du dossier ou de la présentation</a:t>
            </a:r>
          </a:p>
        </p:txBody>
      </p:sp>
    </p:spTree>
    <p:extLst>
      <p:ext uri="{BB962C8B-B14F-4D97-AF65-F5344CB8AC3E}">
        <p14:creationId xmlns:p14="http://schemas.microsoft.com/office/powerpoint/2010/main" val="40233338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Titre du dossier ou de la présentation</a:t>
            </a:r>
          </a:p>
        </p:txBody>
      </p:sp>
    </p:spTree>
    <p:extLst>
      <p:ext uri="{BB962C8B-B14F-4D97-AF65-F5344CB8AC3E}">
        <p14:creationId xmlns:p14="http://schemas.microsoft.com/office/powerpoint/2010/main" val="17404985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Titre du dossier ou de la présentation</a:t>
            </a:r>
          </a:p>
        </p:txBody>
      </p:sp>
    </p:spTree>
    <p:extLst>
      <p:ext uri="{BB962C8B-B14F-4D97-AF65-F5344CB8AC3E}">
        <p14:creationId xmlns:p14="http://schemas.microsoft.com/office/powerpoint/2010/main" val="2440942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Titre du dossier ou de la présentation</a:t>
            </a:r>
          </a:p>
        </p:txBody>
      </p:sp>
    </p:spTree>
    <p:extLst>
      <p:ext uri="{BB962C8B-B14F-4D97-AF65-F5344CB8AC3E}">
        <p14:creationId xmlns:p14="http://schemas.microsoft.com/office/powerpoint/2010/main" val="10081612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987675" y="3573463"/>
            <a:ext cx="2773363" cy="2879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913438" y="3573463"/>
            <a:ext cx="2773362" cy="2879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Titre du dossier ou de la présentation</a:t>
            </a:r>
          </a:p>
        </p:txBody>
      </p:sp>
    </p:spTree>
    <p:extLst>
      <p:ext uri="{BB962C8B-B14F-4D97-AF65-F5344CB8AC3E}">
        <p14:creationId xmlns:p14="http://schemas.microsoft.com/office/powerpoint/2010/main" val="23102756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Titre du dossier ou de la présentation</a:t>
            </a:r>
          </a:p>
        </p:txBody>
      </p:sp>
    </p:spTree>
    <p:extLst>
      <p:ext uri="{BB962C8B-B14F-4D97-AF65-F5344CB8AC3E}">
        <p14:creationId xmlns:p14="http://schemas.microsoft.com/office/powerpoint/2010/main" val="39374269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Titre du dossier ou de la présentation</a:t>
            </a:r>
          </a:p>
        </p:txBody>
      </p:sp>
    </p:spTree>
    <p:extLst>
      <p:ext uri="{BB962C8B-B14F-4D97-AF65-F5344CB8AC3E}">
        <p14:creationId xmlns:p14="http://schemas.microsoft.com/office/powerpoint/2010/main" val="2478168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Titre du dossier ou de la présentation</a:t>
            </a:r>
          </a:p>
        </p:txBody>
      </p:sp>
    </p:spTree>
    <p:extLst>
      <p:ext uri="{BB962C8B-B14F-4D97-AF65-F5344CB8AC3E}">
        <p14:creationId xmlns:p14="http://schemas.microsoft.com/office/powerpoint/2010/main" val="19417267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Titre du dossier ou de la présentation</a:t>
            </a:r>
          </a:p>
        </p:txBody>
      </p:sp>
    </p:spTree>
    <p:extLst>
      <p:ext uri="{BB962C8B-B14F-4D97-AF65-F5344CB8AC3E}">
        <p14:creationId xmlns:p14="http://schemas.microsoft.com/office/powerpoint/2010/main" val="1069484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Titre du dossier ou de la présentation</a:t>
            </a:r>
          </a:p>
        </p:txBody>
      </p:sp>
    </p:spTree>
    <p:extLst>
      <p:ext uri="{BB962C8B-B14F-4D97-AF65-F5344CB8AC3E}">
        <p14:creationId xmlns:p14="http://schemas.microsoft.com/office/powerpoint/2010/main" val="21798645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Titre du dossier ou de la présentation</a:t>
            </a:r>
          </a:p>
        </p:txBody>
      </p:sp>
    </p:spTree>
    <p:extLst>
      <p:ext uri="{BB962C8B-B14F-4D97-AF65-F5344CB8AC3E}">
        <p14:creationId xmlns:p14="http://schemas.microsoft.com/office/powerpoint/2010/main" val="26113275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Titre du dossier ou de la présentation</a:t>
            </a:r>
          </a:p>
        </p:txBody>
      </p:sp>
    </p:spTree>
    <p:extLst>
      <p:ext uri="{BB962C8B-B14F-4D97-AF65-F5344CB8AC3E}">
        <p14:creationId xmlns:p14="http://schemas.microsoft.com/office/powerpoint/2010/main" val="14662542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262813" y="2984500"/>
            <a:ext cx="1423987" cy="346868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987675" y="2984500"/>
            <a:ext cx="4122738" cy="346868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Titre du dossier ou de la présentation</a:t>
            </a:r>
          </a:p>
        </p:txBody>
      </p:sp>
    </p:spTree>
    <p:extLst>
      <p:ext uri="{BB962C8B-B14F-4D97-AF65-F5344CB8AC3E}">
        <p14:creationId xmlns:p14="http://schemas.microsoft.com/office/powerpoint/2010/main" val="1115905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Titre du dossier ou de la présentation</a:t>
            </a:r>
          </a:p>
        </p:txBody>
      </p:sp>
    </p:spTree>
    <p:extLst>
      <p:ext uri="{BB962C8B-B14F-4D97-AF65-F5344CB8AC3E}">
        <p14:creationId xmlns:p14="http://schemas.microsoft.com/office/powerpoint/2010/main" val="328439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23850" y="1600200"/>
            <a:ext cx="4105275" cy="4852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81525" y="1600200"/>
            <a:ext cx="4105275" cy="4852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Titre du dossier ou de la présentation</a:t>
            </a:r>
          </a:p>
        </p:txBody>
      </p:sp>
    </p:spTree>
    <p:extLst>
      <p:ext uri="{BB962C8B-B14F-4D97-AF65-F5344CB8AC3E}">
        <p14:creationId xmlns:p14="http://schemas.microsoft.com/office/powerpoint/2010/main" val="1415772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Titre du dossier ou de la présentation</a:t>
            </a:r>
          </a:p>
        </p:txBody>
      </p:sp>
    </p:spTree>
    <p:extLst>
      <p:ext uri="{BB962C8B-B14F-4D97-AF65-F5344CB8AC3E}">
        <p14:creationId xmlns:p14="http://schemas.microsoft.com/office/powerpoint/2010/main" val="3386714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Titre du dossier ou de la présentation</a:t>
            </a:r>
          </a:p>
        </p:txBody>
      </p:sp>
    </p:spTree>
    <p:extLst>
      <p:ext uri="{BB962C8B-B14F-4D97-AF65-F5344CB8AC3E}">
        <p14:creationId xmlns:p14="http://schemas.microsoft.com/office/powerpoint/2010/main" val="2266700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Titre du dossier ou de la présentation</a:t>
            </a:r>
          </a:p>
        </p:txBody>
      </p:sp>
    </p:spTree>
    <p:extLst>
      <p:ext uri="{BB962C8B-B14F-4D97-AF65-F5344CB8AC3E}">
        <p14:creationId xmlns:p14="http://schemas.microsoft.com/office/powerpoint/2010/main" val="2748387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Titre du dossier ou de la présentation</a:t>
            </a:r>
          </a:p>
        </p:txBody>
      </p:sp>
    </p:spTree>
    <p:extLst>
      <p:ext uri="{BB962C8B-B14F-4D97-AF65-F5344CB8AC3E}">
        <p14:creationId xmlns:p14="http://schemas.microsoft.com/office/powerpoint/2010/main" val="1729126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Titre du dossier ou de la présentation</a:t>
            </a:r>
          </a:p>
        </p:txBody>
      </p:sp>
    </p:spTree>
    <p:extLst>
      <p:ext uri="{BB962C8B-B14F-4D97-AF65-F5344CB8AC3E}">
        <p14:creationId xmlns:p14="http://schemas.microsoft.com/office/powerpoint/2010/main" val="2669431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/>
          <a:srcRect/>
          <a:stretch>
            <a:fillRect r="-35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81163" y="798513"/>
            <a:ext cx="6994525" cy="50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6000" tIns="0" rIns="3600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600200"/>
            <a:ext cx="8362950" cy="4852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6000" tIns="0" rIns="3600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05163" y="46038"/>
            <a:ext cx="5399087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3600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fr-FR"/>
              <a:t>Titre du dossier ou de la présentation</a:t>
            </a: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8785225" y="119063"/>
            <a:ext cx="323850" cy="2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/>
          <a:lstStyle/>
          <a:p>
            <a:pPr algn="l"/>
            <a:fld id="{11CBF4AE-9811-4CEA-B41C-2B60D7E4E814}" type="slidenum">
              <a:rPr lang="fr-FR">
                <a:solidFill>
                  <a:schemeClr val="tx2"/>
                </a:solidFill>
              </a:rPr>
              <a:pPr algn="l"/>
              <a:t>‹N°›</a:t>
            </a:fld>
            <a:endParaRPr lang="fr-FR">
              <a:solidFill>
                <a:schemeClr val="tx2"/>
              </a:solidFill>
            </a:endParaRPr>
          </a:p>
        </p:txBody>
      </p:sp>
      <p:pic>
        <p:nvPicPr>
          <p:cNvPr id="1036" name="Picture 12" descr="EPSMdeCAEN_RVB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60350"/>
            <a:ext cx="1184275" cy="971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85725" indent="-85725" algn="l" rtl="0" eaLnBrk="1" fontAlgn="base" hangingPunct="1">
        <a:spcBef>
          <a:spcPct val="100000"/>
        </a:spcBef>
        <a:spcAft>
          <a:spcPct val="0"/>
        </a:spcAft>
        <a:buFont typeface="Arial" charset="0"/>
        <a:buChar char=" "/>
        <a:defRPr sz="1600" b="1">
          <a:solidFill>
            <a:schemeClr val="tx2"/>
          </a:solidFill>
          <a:latin typeface="+mn-lt"/>
          <a:ea typeface="+mn-ea"/>
          <a:cs typeface="+mn-cs"/>
        </a:defRPr>
      </a:lvl1pPr>
      <a:lvl2pPr marL="322263" indent="-182563" algn="l" rtl="0" eaLnBrk="1" fontAlgn="base" hangingPunct="1">
        <a:spcBef>
          <a:spcPct val="50000"/>
        </a:spcBef>
        <a:spcAft>
          <a:spcPct val="0"/>
        </a:spcAft>
        <a:buFont typeface="Arial" charset="0"/>
        <a:buChar char=" "/>
        <a:defRPr sz="1400" b="1">
          <a:solidFill>
            <a:schemeClr val="accent1"/>
          </a:solidFill>
          <a:latin typeface="+mn-lt"/>
          <a:cs typeface="+mn-cs"/>
        </a:defRPr>
      </a:lvl2pPr>
      <a:lvl3pPr marL="495300" indent="-171450" algn="l" rtl="0" eaLnBrk="1" fontAlgn="base" hangingPunct="1">
        <a:spcBef>
          <a:spcPct val="30000"/>
        </a:spcBef>
        <a:spcAft>
          <a:spcPct val="0"/>
        </a:spcAft>
        <a:buFont typeface="Symbol" pitchFamily="18" charset="2"/>
        <a:buChar char="·"/>
        <a:defRPr sz="1200" b="1">
          <a:solidFill>
            <a:schemeClr val="tx2"/>
          </a:solidFill>
          <a:latin typeface="+mn-lt"/>
          <a:cs typeface="+mn-cs"/>
        </a:defRPr>
      </a:lvl3pPr>
      <a:lvl4pPr marL="717550" indent="-220663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chemeClr val="tx2"/>
          </a:solidFill>
          <a:latin typeface="+mn-lt"/>
          <a:cs typeface="+mn-cs"/>
        </a:defRPr>
      </a:lvl4pPr>
      <a:lvl5pPr marL="890588" indent="-171450" algn="l" rtl="0" eaLnBrk="1" fontAlgn="base" hangingPunct="1">
        <a:spcBef>
          <a:spcPct val="0"/>
        </a:spcBef>
        <a:spcAft>
          <a:spcPct val="0"/>
        </a:spcAft>
        <a:buChar char="»"/>
        <a:defRPr sz="1000">
          <a:solidFill>
            <a:schemeClr val="tx2"/>
          </a:solidFill>
          <a:latin typeface="+mn-lt"/>
          <a:cs typeface="+mn-cs"/>
        </a:defRPr>
      </a:lvl5pPr>
      <a:lvl6pPr marL="1347788" indent="-171450" algn="l" rtl="0" eaLnBrk="1" fontAlgn="base" hangingPunct="1">
        <a:spcBef>
          <a:spcPct val="0"/>
        </a:spcBef>
        <a:spcAft>
          <a:spcPct val="0"/>
        </a:spcAft>
        <a:buChar char="»"/>
        <a:defRPr sz="1000">
          <a:solidFill>
            <a:schemeClr val="tx2"/>
          </a:solidFill>
          <a:latin typeface="+mn-lt"/>
          <a:cs typeface="+mn-cs"/>
        </a:defRPr>
      </a:lvl6pPr>
      <a:lvl7pPr marL="1804988" indent="-171450" algn="l" rtl="0" eaLnBrk="1" fontAlgn="base" hangingPunct="1">
        <a:spcBef>
          <a:spcPct val="0"/>
        </a:spcBef>
        <a:spcAft>
          <a:spcPct val="0"/>
        </a:spcAft>
        <a:buChar char="»"/>
        <a:defRPr sz="1000">
          <a:solidFill>
            <a:schemeClr val="tx2"/>
          </a:solidFill>
          <a:latin typeface="+mn-lt"/>
          <a:cs typeface="+mn-cs"/>
        </a:defRPr>
      </a:lvl7pPr>
      <a:lvl8pPr marL="2262188" indent="-171450" algn="l" rtl="0" eaLnBrk="1" fontAlgn="base" hangingPunct="1">
        <a:spcBef>
          <a:spcPct val="0"/>
        </a:spcBef>
        <a:spcAft>
          <a:spcPct val="0"/>
        </a:spcAft>
        <a:buChar char="»"/>
        <a:defRPr sz="1000">
          <a:solidFill>
            <a:schemeClr val="tx2"/>
          </a:solidFill>
          <a:latin typeface="+mn-lt"/>
          <a:cs typeface="+mn-cs"/>
        </a:defRPr>
      </a:lvl8pPr>
      <a:lvl9pPr marL="2719388" indent="-171450" algn="l" rtl="0" eaLnBrk="1" fontAlgn="base" hangingPunct="1">
        <a:spcBef>
          <a:spcPct val="0"/>
        </a:spcBef>
        <a:spcAft>
          <a:spcPct val="0"/>
        </a:spcAft>
        <a:buChar char="»"/>
        <a:defRPr sz="1000">
          <a:solidFill>
            <a:schemeClr val="tx2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3"/>
          <a:srcRect/>
          <a:stretch>
            <a:fillRect r="-35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6" name="Picture 8" descr="EPSMdeCAEN_RVB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7663" y="1555750"/>
            <a:ext cx="1755775" cy="144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987675" y="2984500"/>
            <a:ext cx="56991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8000" tIns="0" rIns="3600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87675" y="3573463"/>
            <a:ext cx="5699125" cy="287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6000" tIns="0" rIns="3600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05163" y="46038"/>
            <a:ext cx="5399087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3600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fr-FR"/>
              <a:t>Titre du dossier ou de la présentation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8785225" y="119063"/>
            <a:ext cx="323850" cy="2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/>
          <a:lstStyle/>
          <a:p>
            <a:pPr algn="l"/>
            <a:fld id="{BD9A2334-379E-4085-9781-6D8EAEAABC37}" type="slidenum">
              <a:rPr lang="fr-FR">
                <a:solidFill>
                  <a:schemeClr val="tx2"/>
                </a:solidFill>
              </a:rPr>
              <a:pPr algn="l"/>
              <a:t>‹N°›</a:t>
            </a:fld>
            <a:endParaRPr lang="fr-FR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85725" indent="-85725" algn="l" rtl="0" fontAlgn="base">
        <a:spcBef>
          <a:spcPct val="20000"/>
        </a:spcBef>
        <a:spcAft>
          <a:spcPct val="0"/>
        </a:spcAft>
        <a:buFont typeface="Arial" charset="0"/>
        <a:buChar char=" "/>
        <a:tabLst>
          <a:tab pos="5473700" algn="r"/>
        </a:tabLst>
        <a:defRPr sz="1400">
          <a:solidFill>
            <a:schemeClr val="tx2"/>
          </a:solidFill>
          <a:latin typeface="+mn-lt"/>
          <a:ea typeface="+mn-ea"/>
          <a:cs typeface="+mn-cs"/>
        </a:defRPr>
      </a:lvl1pPr>
      <a:lvl2pPr marL="242888" indent="-147638" algn="l" rtl="0" fontAlgn="base">
        <a:spcBef>
          <a:spcPct val="20000"/>
        </a:spcBef>
        <a:spcAft>
          <a:spcPct val="0"/>
        </a:spcAft>
        <a:buFont typeface="Symbol" pitchFamily="18" charset="2"/>
        <a:buChar char="·"/>
        <a:tabLst>
          <a:tab pos="5473700" algn="r"/>
        </a:tabLst>
        <a:defRPr sz="1200">
          <a:solidFill>
            <a:schemeClr val="tx2"/>
          </a:solidFill>
          <a:latin typeface="+mn-lt"/>
          <a:cs typeface="+mn-cs"/>
        </a:defRPr>
      </a:lvl2pPr>
      <a:lvl3pPr marL="414338" indent="-169863" algn="l" rtl="0" fontAlgn="base">
        <a:spcBef>
          <a:spcPct val="20000"/>
        </a:spcBef>
        <a:spcAft>
          <a:spcPct val="0"/>
        </a:spcAft>
        <a:buChar char="•"/>
        <a:tabLst>
          <a:tab pos="5473700" algn="r"/>
        </a:tabLst>
        <a:defRPr sz="1200">
          <a:solidFill>
            <a:schemeClr val="tx2"/>
          </a:solidFill>
          <a:latin typeface="+mn-lt"/>
          <a:cs typeface="+mn-cs"/>
        </a:defRPr>
      </a:lvl3pPr>
      <a:lvl4pPr marL="595313" indent="-169863" algn="l" rtl="0" fontAlgn="base">
        <a:spcBef>
          <a:spcPct val="20000"/>
        </a:spcBef>
        <a:spcAft>
          <a:spcPct val="0"/>
        </a:spcAft>
        <a:buChar char="–"/>
        <a:tabLst>
          <a:tab pos="5473700" algn="r"/>
        </a:tabLst>
        <a:defRPr sz="1200">
          <a:solidFill>
            <a:schemeClr val="tx2"/>
          </a:solidFill>
          <a:latin typeface="+mn-lt"/>
          <a:cs typeface="+mn-cs"/>
        </a:defRPr>
      </a:lvl4pPr>
      <a:lvl5pPr marL="781050" indent="-184150" algn="l" rtl="0" fontAlgn="base">
        <a:spcBef>
          <a:spcPct val="20000"/>
        </a:spcBef>
        <a:spcAft>
          <a:spcPct val="0"/>
        </a:spcAft>
        <a:buChar char="»"/>
        <a:tabLst>
          <a:tab pos="5473700" algn="r"/>
        </a:tabLst>
        <a:defRPr sz="1200">
          <a:solidFill>
            <a:schemeClr val="tx2"/>
          </a:solidFill>
          <a:latin typeface="+mn-lt"/>
          <a:cs typeface="+mn-cs"/>
        </a:defRPr>
      </a:lvl5pPr>
      <a:lvl6pPr marL="1238250" indent="-184150" algn="l" rtl="0" fontAlgn="base">
        <a:spcBef>
          <a:spcPct val="20000"/>
        </a:spcBef>
        <a:spcAft>
          <a:spcPct val="0"/>
        </a:spcAft>
        <a:buChar char="»"/>
        <a:tabLst>
          <a:tab pos="5473700" algn="r"/>
        </a:tabLst>
        <a:defRPr sz="1200">
          <a:solidFill>
            <a:schemeClr val="tx2"/>
          </a:solidFill>
          <a:latin typeface="+mn-lt"/>
          <a:cs typeface="+mn-cs"/>
        </a:defRPr>
      </a:lvl6pPr>
      <a:lvl7pPr marL="1695450" indent="-184150" algn="l" rtl="0" fontAlgn="base">
        <a:spcBef>
          <a:spcPct val="20000"/>
        </a:spcBef>
        <a:spcAft>
          <a:spcPct val="0"/>
        </a:spcAft>
        <a:buChar char="»"/>
        <a:tabLst>
          <a:tab pos="5473700" algn="r"/>
        </a:tabLst>
        <a:defRPr sz="1200">
          <a:solidFill>
            <a:schemeClr val="tx2"/>
          </a:solidFill>
          <a:latin typeface="+mn-lt"/>
          <a:cs typeface="+mn-cs"/>
        </a:defRPr>
      </a:lvl7pPr>
      <a:lvl8pPr marL="2152650" indent="-184150" algn="l" rtl="0" fontAlgn="base">
        <a:spcBef>
          <a:spcPct val="20000"/>
        </a:spcBef>
        <a:spcAft>
          <a:spcPct val="0"/>
        </a:spcAft>
        <a:buChar char="»"/>
        <a:tabLst>
          <a:tab pos="5473700" algn="r"/>
        </a:tabLst>
        <a:defRPr sz="1200">
          <a:solidFill>
            <a:schemeClr val="tx2"/>
          </a:solidFill>
          <a:latin typeface="+mn-lt"/>
          <a:cs typeface="+mn-cs"/>
        </a:defRPr>
      </a:lvl8pPr>
      <a:lvl9pPr marL="2609850" indent="-184150" algn="l" rtl="0" fontAlgn="base">
        <a:spcBef>
          <a:spcPct val="20000"/>
        </a:spcBef>
        <a:spcAft>
          <a:spcPct val="0"/>
        </a:spcAft>
        <a:buChar char="»"/>
        <a:tabLst>
          <a:tab pos="5473700" algn="r"/>
        </a:tabLst>
        <a:defRPr sz="1200">
          <a:solidFill>
            <a:schemeClr val="tx2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59632" y="3140968"/>
            <a:ext cx="8424936" cy="1685652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fr-FR" sz="3200" b="1" dirty="0"/>
              <a:t>Médiateur de Santé Pair</a:t>
            </a:r>
            <a:br>
              <a:rPr lang="fr-FR" sz="3200" b="1" dirty="0"/>
            </a:br>
            <a:r>
              <a:rPr lang="fr-FR" sz="3200" b="1" dirty="0">
                <a:solidFill>
                  <a:schemeClr val="accent1">
                    <a:lumMod val="50000"/>
                  </a:schemeClr>
                </a:solidFill>
              </a:rPr>
              <a:t>Projets de recrutement</a:t>
            </a:r>
            <a:r>
              <a:rPr lang="fr-FR" sz="4000" b="1" dirty="0"/>
              <a:t/>
            </a:r>
            <a:br>
              <a:rPr lang="fr-FR" sz="4000" b="1" dirty="0"/>
            </a:br>
            <a:r>
              <a:rPr lang="fr-FR" sz="3600" b="1" dirty="0">
                <a:solidFill>
                  <a:schemeClr val="accent1">
                    <a:lumMod val="50000"/>
                  </a:schemeClr>
                </a:solidFill>
              </a:rPr>
              <a:t>Et si on se lançait ?</a:t>
            </a:r>
            <a:r>
              <a:rPr lang="fr-FR" sz="20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fr-FR" sz="2000" dirty="0">
                <a:solidFill>
                  <a:schemeClr val="accent1">
                    <a:lumMod val="50000"/>
                  </a:schemeClr>
                </a:solidFill>
              </a:rPr>
            </a:br>
            <a:endParaRPr lang="fr-FR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74"/>
            <a:ext cx="1146259" cy="151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6444208" y="332656"/>
            <a:ext cx="309634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dirty="0"/>
              <a:t>Présentation Journée Réhab’</a:t>
            </a:r>
          </a:p>
          <a:p>
            <a:pPr algn="l"/>
            <a:r>
              <a:rPr lang="fr-FR" dirty="0"/>
              <a:t>Arnaud DUMOULIN</a:t>
            </a:r>
          </a:p>
          <a:p>
            <a:pPr algn="l"/>
            <a:r>
              <a:rPr lang="fr-FR" dirty="0" err="1"/>
              <a:t>Gireg</a:t>
            </a:r>
            <a:r>
              <a:rPr lang="fr-FR" dirty="0"/>
              <a:t> DUPONT</a:t>
            </a:r>
          </a:p>
          <a:p>
            <a:pPr algn="l"/>
            <a:r>
              <a:rPr lang="fr-FR" dirty="0"/>
              <a:t>EPSM Caen</a:t>
            </a:r>
          </a:p>
          <a:p>
            <a:pPr algn="l"/>
            <a:r>
              <a:rPr lang="fr-FR" dirty="0"/>
              <a:t>Service Ariane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340768"/>
            <a:ext cx="8635091" cy="4852988"/>
          </a:xfrm>
        </p:spPr>
        <p:txBody>
          <a:bodyPr/>
          <a:lstStyle/>
          <a:p>
            <a:pPr marL="0" indent="0">
              <a:buNone/>
            </a:pPr>
            <a:r>
              <a:rPr lang="fr-FR" sz="1800" dirty="0"/>
              <a:t>	</a:t>
            </a:r>
            <a:r>
              <a:rPr lang="fr-FR" sz="1800" u="sng" dirty="0"/>
              <a:t>Malgré les prévisions : saut dans l’inconnu de toutes parts !</a:t>
            </a:r>
          </a:p>
          <a:p>
            <a:pPr marL="0" indent="0">
              <a:buNone/>
            </a:pPr>
            <a:r>
              <a:rPr lang="fr-FR" sz="1800" dirty="0"/>
              <a:t>- On accueille deux nouveaux collègues rencontrés préalablement en Visio lors du recrutement.</a:t>
            </a:r>
          </a:p>
          <a:p>
            <a:pPr>
              <a:buFontTx/>
              <a:buChar char="-"/>
            </a:pPr>
            <a:r>
              <a:rPr lang="fr-FR" sz="1800" dirty="0"/>
              <a:t> Ils n’ont aucune expérience de l’hôpital en tant que soignant, seulement en tant qu’usager.</a:t>
            </a:r>
          </a:p>
          <a:p>
            <a:pPr>
              <a:buFontTx/>
              <a:buChar char="-"/>
            </a:pPr>
            <a:r>
              <a:rPr lang="fr-FR" sz="1800" dirty="0"/>
              <a:t> Leur formation initiale date et potentiellement dans un secteur tout autre que celui de la psychiatrie.</a:t>
            </a:r>
          </a:p>
          <a:p>
            <a:pPr>
              <a:buFontTx/>
              <a:buChar char="-"/>
            </a:pPr>
            <a:r>
              <a:rPr lang="fr-FR" sz="1800" dirty="0"/>
              <a:t> En tant que manager : j’accueille une personne qui vient de déménager et qui est délocalisée momentanément.</a:t>
            </a:r>
          </a:p>
          <a:p>
            <a:pPr>
              <a:buFontTx/>
              <a:buChar char="-"/>
            </a:pPr>
            <a:r>
              <a:rPr lang="fr-FR" sz="1800" dirty="0"/>
              <a:t> Les personnes partiront rapidement en formation à Paris</a:t>
            </a:r>
          </a:p>
          <a:p>
            <a:pPr>
              <a:buFontTx/>
              <a:buChar char="-"/>
            </a:pPr>
            <a:r>
              <a:rPr lang="fr-FR" sz="1800" dirty="0"/>
              <a:t> Ces personnes à accueillir sont en rétablissement d’un trouble psychique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dirty="0">
                <a:solidFill>
                  <a:srgbClr val="FFFFFF"/>
                </a:solidFill>
              </a:rPr>
              <a:t>Le déroulement pour Ariane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9789" y="5765933"/>
            <a:ext cx="714211" cy="942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1835696" y="620688"/>
            <a:ext cx="6994525" cy="509587"/>
          </a:xfrm>
        </p:spPr>
        <p:txBody>
          <a:bodyPr/>
          <a:lstStyle/>
          <a:p>
            <a:r>
              <a:rPr lang="fr-FR" sz="2400" dirty="0"/>
              <a:t>Arrivée des MSP : la concrétisation</a:t>
            </a:r>
          </a:p>
        </p:txBody>
      </p:sp>
    </p:spTree>
    <p:extLst>
      <p:ext uri="{BB962C8B-B14F-4D97-AF65-F5344CB8AC3E}">
        <p14:creationId xmlns:p14="http://schemas.microsoft.com/office/powerpoint/2010/main" val="1726528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0571" y="1762796"/>
            <a:ext cx="5341549" cy="4852988"/>
          </a:xfrm>
        </p:spPr>
        <p:txBody>
          <a:bodyPr/>
          <a:lstStyle/>
          <a:p>
            <a:pPr>
              <a:spcBef>
                <a:spcPts val="0"/>
              </a:spcBef>
            </a:pPr>
            <a:endParaRPr lang="fr-FR" dirty="0"/>
          </a:p>
          <a:p>
            <a:pPr>
              <a:spcBef>
                <a:spcPts val="0"/>
              </a:spcBef>
            </a:pPr>
            <a:endParaRPr lang="fr-FR" dirty="0"/>
          </a:p>
          <a:p>
            <a:pPr>
              <a:spcBef>
                <a:spcPts val="0"/>
              </a:spcBef>
            </a:pPr>
            <a:r>
              <a:rPr lang="fr-FR" sz="2000" dirty="0"/>
              <a:t>Etat d’esprit global :</a:t>
            </a:r>
          </a:p>
          <a:p>
            <a:pPr>
              <a:spcBef>
                <a:spcPts val="0"/>
              </a:spcBef>
            </a:pPr>
            <a:endParaRPr lang="fr-FR" sz="2000" dirty="0"/>
          </a:p>
          <a:p>
            <a:pPr>
              <a:spcBef>
                <a:spcPts val="0"/>
              </a:spcBef>
            </a:pPr>
            <a:r>
              <a:rPr lang="fr-FR" sz="2000" b="0" dirty="0">
                <a:solidFill>
                  <a:schemeClr val="tx2"/>
                </a:solidFill>
              </a:rPr>
              <a:t>- Démarrage en binôme dès le départ</a:t>
            </a:r>
          </a:p>
          <a:p>
            <a:pPr>
              <a:spcBef>
                <a:spcPts val="0"/>
              </a:spcBef>
            </a:pPr>
            <a:endParaRPr lang="fr-FR" sz="2000" b="0" dirty="0"/>
          </a:p>
          <a:p>
            <a:pPr>
              <a:spcBef>
                <a:spcPts val="0"/>
              </a:spcBef>
            </a:pPr>
            <a:r>
              <a:rPr lang="fr-FR" sz="2000" b="0" dirty="0">
                <a:solidFill>
                  <a:schemeClr val="tx2"/>
                </a:solidFill>
              </a:rPr>
              <a:t>- Renforcer la posture orientée rétablissement de l’unité Ariane</a:t>
            </a:r>
          </a:p>
          <a:p>
            <a:pPr>
              <a:spcBef>
                <a:spcPts val="0"/>
              </a:spcBef>
            </a:pPr>
            <a:endParaRPr lang="fr-FR" sz="2000" b="0" dirty="0">
              <a:solidFill>
                <a:schemeClr val="tx2"/>
              </a:solidFill>
            </a:endParaRPr>
          </a:p>
          <a:p>
            <a:pPr>
              <a:spcBef>
                <a:spcPts val="0"/>
              </a:spcBef>
            </a:pPr>
            <a:r>
              <a:rPr lang="fr-FR" sz="2000" b="0" dirty="0">
                <a:solidFill>
                  <a:schemeClr val="tx2"/>
                </a:solidFill>
              </a:rPr>
              <a:t>- Incarner la possibilité du rétablissement, tant pour les professionnels que pour les usagers, et dans la cité.</a:t>
            </a:r>
          </a:p>
          <a:p>
            <a:pPr>
              <a:spcBef>
                <a:spcPts val="0"/>
              </a:spcBef>
            </a:pPr>
            <a:endParaRPr lang="fr-FR" sz="2000" b="0" dirty="0">
              <a:solidFill>
                <a:schemeClr val="tx2"/>
              </a:solidFill>
            </a:endParaRPr>
          </a:p>
          <a:p>
            <a:pPr>
              <a:spcBef>
                <a:spcPts val="0"/>
              </a:spcBef>
            </a:pPr>
            <a:r>
              <a:rPr lang="fr-FR" sz="2000" b="0" dirty="0">
                <a:solidFill>
                  <a:schemeClr val="tx2"/>
                </a:solidFill>
              </a:rPr>
              <a:t>- Véhiculer l’espoir inconditionnel.</a:t>
            </a:r>
          </a:p>
          <a:p>
            <a:pPr>
              <a:spcBef>
                <a:spcPts val="0"/>
              </a:spcBef>
            </a:pPr>
            <a:endParaRPr lang="fr-FR" sz="2000" b="0" dirty="0">
              <a:solidFill>
                <a:schemeClr val="tx2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dirty="0"/>
              <a:t>Médiateurs de Santé Pairs à l’unité Ariane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5727495"/>
            <a:ext cx="714211" cy="942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763688" y="764704"/>
            <a:ext cx="6552728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2263" lvl="1" indent="-182563" algn="l">
              <a:spcBef>
                <a:spcPts val="0"/>
              </a:spcBef>
              <a:buFont typeface="Arial" charset="0"/>
              <a:buChar char=" "/>
            </a:pPr>
            <a:r>
              <a:rPr lang="fr-FR" sz="1800" b="1" kern="0" dirty="0">
                <a:solidFill>
                  <a:srgbClr val="ADCB57"/>
                </a:solidFill>
                <a:latin typeface="Arial"/>
                <a:cs typeface="Arial"/>
              </a:rPr>
              <a:t>Février 2021 : </a:t>
            </a:r>
            <a:r>
              <a:rPr lang="fr-FR" sz="2000" kern="0" dirty="0">
                <a:solidFill>
                  <a:srgbClr val="81331B"/>
                </a:solidFill>
                <a:latin typeface="Arial"/>
                <a:cs typeface="Arial"/>
              </a:rPr>
              <a:t>Après la préparation de l’équipe </a:t>
            </a:r>
          </a:p>
          <a:p>
            <a:pPr marL="323850" lvl="2" algn="l">
              <a:spcBef>
                <a:spcPts val="0"/>
              </a:spcBef>
            </a:pPr>
            <a:r>
              <a:rPr lang="fr-FR" sz="1800" kern="0" dirty="0">
                <a:solidFill>
                  <a:srgbClr val="81331B"/>
                </a:solidFill>
                <a:latin typeface="Arial"/>
                <a:cs typeface="Arial"/>
              </a:rPr>
              <a:t>soutenue par le CCOMS de Lille :</a:t>
            </a:r>
          </a:p>
          <a:p>
            <a:pPr marL="323850" lvl="2" algn="l">
              <a:spcBef>
                <a:spcPts val="0"/>
              </a:spcBef>
            </a:pPr>
            <a:endParaRPr lang="fr-FR" sz="1800" kern="0" dirty="0">
              <a:solidFill>
                <a:srgbClr val="81331B"/>
              </a:solidFill>
              <a:latin typeface="Arial"/>
              <a:cs typeface="Arial"/>
            </a:endParaRPr>
          </a:p>
          <a:p>
            <a:pPr marL="85725" lvl="0" indent="-85725" algn="l">
              <a:spcBef>
                <a:spcPts val="0"/>
              </a:spcBef>
              <a:buFont typeface="Arial" charset="0"/>
              <a:buChar char=" "/>
            </a:pPr>
            <a:r>
              <a:rPr lang="fr-FR" sz="2000" kern="0" dirty="0">
                <a:solidFill>
                  <a:srgbClr val="81331B"/>
                </a:solidFill>
                <a:latin typeface="Arial"/>
                <a:cs typeface="Arial"/>
              </a:rPr>
              <a:t>	</a:t>
            </a:r>
            <a:r>
              <a:rPr lang="fr-FR" sz="2000" i="1" kern="0" dirty="0">
                <a:solidFill>
                  <a:srgbClr val="81331B"/>
                </a:solidFill>
                <a:latin typeface="Arial"/>
                <a:cs typeface="Arial"/>
              </a:rPr>
              <a:t>Arrivée de </a:t>
            </a:r>
            <a:r>
              <a:rPr lang="fr-FR" sz="2000" i="1" kern="0" dirty="0" err="1">
                <a:solidFill>
                  <a:srgbClr val="81331B"/>
                </a:solidFill>
                <a:latin typeface="Arial"/>
                <a:cs typeface="Arial"/>
              </a:rPr>
              <a:t>Chloë</a:t>
            </a:r>
            <a:r>
              <a:rPr lang="fr-FR" sz="2000" i="1" kern="0" dirty="0">
                <a:solidFill>
                  <a:srgbClr val="81331B"/>
                </a:solidFill>
                <a:latin typeface="Arial"/>
                <a:cs typeface="Arial"/>
              </a:rPr>
              <a:t> Martin et </a:t>
            </a:r>
            <a:r>
              <a:rPr lang="fr-FR" sz="2000" i="1" kern="0" dirty="0" err="1">
                <a:solidFill>
                  <a:srgbClr val="81331B"/>
                </a:solidFill>
                <a:latin typeface="Arial"/>
                <a:cs typeface="Arial"/>
              </a:rPr>
              <a:t>Gireg</a:t>
            </a:r>
            <a:r>
              <a:rPr lang="fr-FR" sz="2000" i="1" kern="0" dirty="0">
                <a:solidFill>
                  <a:srgbClr val="81331B"/>
                </a:solidFill>
                <a:latin typeface="Arial"/>
                <a:cs typeface="Arial"/>
              </a:rPr>
              <a:t> Dupont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DDDED826-F46A-7E8E-CDE6-7819A4A18D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6135" y="2382517"/>
            <a:ext cx="3104641" cy="2448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31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75656" y="1002506"/>
            <a:ext cx="7416824" cy="4852988"/>
          </a:xfrm>
        </p:spPr>
        <p:txBody>
          <a:bodyPr/>
          <a:lstStyle/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fr-FR" sz="2000" b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Des binômes de départ, puis découverte de multiples activités, puis au bout d’un an, positionnement sur des références.</a:t>
            </a:r>
          </a:p>
          <a:p>
            <a:pPr marL="0" indent="0">
              <a:spcBef>
                <a:spcPts val="600"/>
              </a:spcBef>
              <a:buNone/>
            </a:pPr>
            <a:endParaRPr lang="fr-FR" sz="2000" b="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 marL="0" indent="0">
              <a:spcBef>
                <a:spcPts val="600"/>
              </a:spcBef>
              <a:buNone/>
            </a:pPr>
            <a:endParaRPr lang="fr-FR" sz="2000" b="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endParaRPr lang="fr-FR" sz="2000" b="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dirty="0"/>
              <a:t>Médiateurs de Santé Pairs à l’unité Ariane</a:t>
            </a:r>
          </a:p>
        </p:txBody>
      </p:sp>
      <p:sp>
        <p:nvSpPr>
          <p:cNvPr id="2" name="Rectangle 1"/>
          <p:cNvSpPr/>
          <p:nvPr/>
        </p:nvSpPr>
        <p:spPr>
          <a:xfrm>
            <a:off x="2051720" y="570346"/>
            <a:ext cx="17748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5725" lvl="0" indent="-85725" algn="l">
              <a:spcBef>
                <a:spcPts val="600"/>
              </a:spcBef>
              <a:buFont typeface="Arial" charset="0"/>
              <a:buChar char=" "/>
            </a:pPr>
            <a:r>
              <a:rPr lang="fr-FR" sz="2400" b="1" kern="0" dirty="0">
                <a:solidFill>
                  <a:srgbClr val="81331B"/>
                </a:solidFill>
                <a:latin typeface="Arial"/>
                <a:cs typeface="Arial"/>
              </a:rPr>
              <a:t>Missions :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A8648D9-1DFE-964E-7320-7B12DDDE3A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525" y="1710457"/>
            <a:ext cx="8362950" cy="482802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5727495"/>
            <a:ext cx="714211" cy="942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11830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dirty="0">
                <a:solidFill>
                  <a:srgbClr val="FFFFFF"/>
                </a:solidFill>
              </a:rPr>
              <a:t>Le déroulement pour Ariane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9789" y="5765933"/>
            <a:ext cx="714211" cy="942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1835696" y="620688"/>
            <a:ext cx="6994525" cy="509587"/>
          </a:xfrm>
        </p:spPr>
        <p:txBody>
          <a:bodyPr/>
          <a:lstStyle/>
          <a:p>
            <a:r>
              <a:rPr lang="fr-FR" sz="2400" dirty="0"/>
              <a:t>Retours d’expériences à Ariane</a:t>
            </a: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C697B556-398C-3C3D-F1A6-C12D6A076F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600200"/>
            <a:ext cx="4236558" cy="604664"/>
          </a:xfrm>
        </p:spPr>
        <p:txBody>
          <a:bodyPr/>
          <a:lstStyle/>
          <a:p>
            <a:r>
              <a:rPr lang="fr-FR" dirty="0"/>
              <a:t>«   Des SISM au cœur de la cité… »</a:t>
            </a:r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3D5CDD22-C76C-4D41-A8CF-D06E129B4F89}"/>
              </a:ext>
            </a:extLst>
          </p:cNvPr>
          <p:cNvSpPr txBox="1">
            <a:spLocks/>
          </p:cNvSpPr>
          <p:nvPr/>
        </p:nvSpPr>
        <p:spPr bwMode="auto">
          <a:xfrm>
            <a:off x="5332958" y="2898821"/>
            <a:ext cx="4236558" cy="604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6000" tIns="0" rIns="36000" bIns="0" numCol="1" anchor="t" anchorCtr="0" compatLnSpc="1">
            <a:prstTxWarp prst="textNoShape">
              <a:avLst/>
            </a:prstTxWarp>
          </a:bodyPr>
          <a:lstStyle>
            <a:lvl1pPr marL="85725" indent="-85725" algn="l" rtl="0" eaLnBrk="1" fontAlgn="base" hangingPunct="1">
              <a:spcBef>
                <a:spcPct val="100000"/>
              </a:spcBef>
              <a:spcAft>
                <a:spcPct val="0"/>
              </a:spcAft>
              <a:buFont typeface="Arial" charset="0"/>
              <a:buChar char=" "/>
              <a:defRPr sz="16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22263" indent="-182563" algn="l" rtl="0" eaLnBrk="1" fontAlgn="base" hangingPunct="1">
              <a:spcBef>
                <a:spcPct val="50000"/>
              </a:spcBef>
              <a:spcAft>
                <a:spcPct val="0"/>
              </a:spcAft>
              <a:buFont typeface="Arial" charset="0"/>
              <a:buChar char=" "/>
              <a:defRPr sz="1400" b="1">
                <a:solidFill>
                  <a:schemeClr val="accent1"/>
                </a:solidFill>
                <a:latin typeface="+mn-lt"/>
                <a:cs typeface="+mn-cs"/>
              </a:defRPr>
            </a:lvl2pPr>
            <a:lvl3pPr marL="495300" indent="-171450" algn="l" rtl="0" eaLnBrk="1" fontAlgn="base" hangingPunct="1">
              <a:spcBef>
                <a:spcPct val="30000"/>
              </a:spcBef>
              <a:spcAft>
                <a:spcPct val="0"/>
              </a:spcAft>
              <a:buFont typeface="Symbol" pitchFamily="18" charset="2"/>
              <a:buChar char="·"/>
              <a:defRPr sz="1200" b="1">
                <a:solidFill>
                  <a:schemeClr val="tx2"/>
                </a:solidFill>
                <a:latin typeface="+mn-lt"/>
                <a:cs typeface="+mn-cs"/>
              </a:defRPr>
            </a:lvl3pPr>
            <a:lvl4pPr marL="717550" indent="-220663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2"/>
                </a:solidFill>
                <a:latin typeface="+mn-lt"/>
                <a:cs typeface="+mn-cs"/>
              </a:defRPr>
            </a:lvl4pPr>
            <a:lvl5pPr marL="8905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5pPr>
            <a:lvl6pPr marL="13477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6pPr>
            <a:lvl7pPr marL="18049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7pPr>
            <a:lvl8pPr marL="22621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8pPr>
            <a:lvl9pPr marL="27193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9pPr>
          </a:lstStyle>
          <a:p>
            <a:r>
              <a:rPr lang="fr-FR" kern="0" dirty="0"/>
              <a:t>« Un bouleversant message sur le rétablissement dont l’impact est décuplé… »</a:t>
            </a:r>
          </a:p>
        </p:txBody>
      </p:sp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96EED238-4682-EEC2-ACB4-6A21D6F6F2DE}"/>
              </a:ext>
            </a:extLst>
          </p:cNvPr>
          <p:cNvSpPr txBox="1">
            <a:spLocks/>
          </p:cNvSpPr>
          <p:nvPr/>
        </p:nvSpPr>
        <p:spPr bwMode="auto">
          <a:xfrm>
            <a:off x="255935" y="2437954"/>
            <a:ext cx="4392166" cy="833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6000" tIns="0" rIns="36000" bIns="0" numCol="1" anchor="t" anchorCtr="0" compatLnSpc="1">
            <a:prstTxWarp prst="textNoShape">
              <a:avLst/>
            </a:prstTxWarp>
          </a:bodyPr>
          <a:lstStyle>
            <a:lvl1pPr marL="85725" indent="-85725" algn="l" rtl="0" eaLnBrk="1" fontAlgn="base" hangingPunct="1">
              <a:spcBef>
                <a:spcPct val="100000"/>
              </a:spcBef>
              <a:spcAft>
                <a:spcPct val="0"/>
              </a:spcAft>
              <a:buFont typeface="Arial" charset="0"/>
              <a:buChar char=" "/>
              <a:defRPr sz="16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22263" indent="-182563" algn="l" rtl="0" eaLnBrk="1" fontAlgn="base" hangingPunct="1">
              <a:spcBef>
                <a:spcPct val="50000"/>
              </a:spcBef>
              <a:spcAft>
                <a:spcPct val="0"/>
              </a:spcAft>
              <a:buFont typeface="Arial" charset="0"/>
              <a:buChar char=" "/>
              <a:defRPr sz="1400" b="1">
                <a:solidFill>
                  <a:schemeClr val="accent1"/>
                </a:solidFill>
                <a:latin typeface="+mn-lt"/>
                <a:cs typeface="+mn-cs"/>
              </a:defRPr>
            </a:lvl2pPr>
            <a:lvl3pPr marL="495300" indent="-171450" algn="l" rtl="0" eaLnBrk="1" fontAlgn="base" hangingPunct="1">
              <a:spcBef>
                <a:spcPct val="30000"/>
              </a:spcBef>
              <a:spcAft>
                <a:spcPct val="0"/>
              </a:spcAft>
              <a:buFont typeface="Symbol" pitchFamily="18" charset="2"/>
              <a:buChar char="·"/>
              <a:defRPr sz="1200" b="1">
                <a:solidFill>
                  <a:schemeClr val="tx2"/>
                </a:solidFill>
                <a:latin typeface="+mn-lt"/>
                <a:cs typeface="+mn-cs"/>
              </a:defRPr>
            </a:lvl3pPr>
            <a:lvl4pPr marL="717550" indent="-220663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2"/>
                </a:solidFill>
                <a:latin typeface="+mn-lt"/>
                <a:cs typeface="+mn-cs"/>
              </a:defRPr>
            </a:lvl4pPr>
            <a:lvl5pPr marL="8905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5pPr>
            <a:lvl6pPr marL="13477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6pPr>
            <a:lvl7pPr marL="18049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7pPr>
            <a:lvl8pPr marL="22621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8pPr>
            <a:lvl9pPr marL="27193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9pPr>
          </a:lstStyle>
          <a:p>
            <a:r>
              <a:rPr lang="fr-FR" kern="0" dirty="0"/>
              <a:t>« Une équipe porteuse d’un espoir indéfectible… »</a:t>
            </a:r>
          </a:p>
        </p:txBody>
      </p:sp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E41BC0BC-8268-201B-FDB8-CB8E0AD12B84}"/>
              </a:ext>
            </a:extLst>
          </p:cNvPr>
          <p:cNvSpPr txBox="1">
            <a:spLocks/>
          </p:cNvSpPr>
          <p:nvPr/>
        </p:nvSpPr>
        <p:spPr bwMode="auto">
          <a:xfrm>
            <a:off x="4679884" y="4360496"/>
            <a:ext cx="4236558" cy="604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6000" tIns="0" rIns="36000" bIns="0" numCol="1" anchor="t" anchorCtr="0" compatLnSpc="1">
            <a:prstTxWarp prst="textNoShape">
              <a:avLst/>
            </a:prstTxWarp>
          </a:bodyPr>
          <a:lstStyle>
            <a:lvl1pPr marL="85725" indent="-85725" algn="l" rtl="0" eaLnBrk="1" fontAlgn="base" hangingPunct="1">
              <a:spcBef>
                <a:spcPct val="100000"/>
              </a:spcBef>
              <a:spcAft>
                <a:spcPct val="0"/>
              </a:spcAft>
              <a:buFont typeface="Arial" charset="0"/>
              <a:buChar char=" "/>
              <a:defRPr sz="16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22263" indent="-182563" algn="l" rtl="0" eaLnBrk="1" fontAlgn="base" hangingPunct="1">
              <a:spcBef>
                <a:spcPct val="50000"/>
              </a:spcBef>
              <a:spcAft>
                <a:spcPct val="0"/>
              </a:spcAft>
              <a:buFont typeface="Arial" charset="0"/>
              <a:buChar char=" "/>
              <a:defRPr sz="1400" b="1">
                <a:solidFill>
                  <a:schemeClr val="accent1"/>
                </a:solidFill>
                <a:latin typeface="+mn-lt"/>
                <a:cs typeface="+mn-cs"/>
              </a:defRPr>
            </a:lvl2pPr>
            <a:lvl3pPr marL="495300" indent="-171450" algn="l" rtl="0" eaLnBrk="1" fontAlgn="base" hangingPunct="1">
              <a:spcBef>
                <a:spcPct val="30000"/>
              </a:spcBef>
              <a:spcAft>
                <a:spcPct val="0"/>
              </a:spcAft>
              <a:buFont typeface="Symbol" pitchFamily="18" charset="2"/>
              <a:buChar char="·"/>
              <a:defRPr sz="1200" b="1">
                <a:solidFill>
                  <a:schemeClr val="tx2"/>
                </a:solidFill>
                <a:latin typeface="+mn-lt"/>
                <a:cs typeface="+mn-cs"/>
              </a:defRPr>
            </a:lvl3pPr>
            <a:lvl4pPr marL="717550" indent="-220663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2"/>
                </a:solidFill>
                <a:latin typeface="+mn-lt"/>
                <a:cs typeface="+mn-cs"/>
              </a:defRPr>
            </a:lvl4pPr>
            <a:lvl5pPr marL="8905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5pPr>
            <a:lvl6pPr marL="13477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6pPr>
            <a:lvl7pPr marL="18049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7pPr>
            <a:lvl8pPr marL="22621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8pPr>
            <a:lvl9pPr marL="27193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9pPr>
          </a:lstStyle>
          <a:p>
            <a:r>
              <a:rPr lang="fr-FR" kern="0" dirty="0"/>
              <a:t>« Ils soutiennent la participation essentielle des usagers… »</a:t>
            </a:r>
          </a:p>
        </p:txBody>
      </p:sp>
      <p:sp>
        <p:nvSpPr>
          <p:cNvPr id="11" name="Espace réservé du contenu 2">
            <a:extLst>
              <a:ext uri="{FF2B5EF4-FFF2-40B4-BE49-F238E27FC236}">
                <a16:creationId xmlns:a16="http://schemas.microsoft.com/office/drawing/2014/main" id="{27ACF7E0-5D9E-41FF-43EE-55CDB10FE653}"/>
              </a:ext>
            </a:extLst>
          </p:cNvPr>
          <p:cNvSpPr txBox="1">
            <a:spLocks/>
          </p:cNvSpPr>
          <p:nvPr/>
        </p:nvSpPr>
        <p:spPr bwMode="auto">
          <a:xfrm>
            <a:off x="611560" y="3435179"/>
            <a:ext cx="4236558" cy="936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6000" tIns="0" rIns="36000" bIns="0" numCol="1" anchor="t" anchorCtr="0" compatLnSpc="1">
            <a:prstTxWarp prst="textNoShape">
              <a:avLst/>
            </a:prstTxWarp>
          </a:bodyPr>
          <a:lstStyle>
            <a:lvl1pPr marL="85725" indent="-85725" algn="l" rtl="0" eaLnBrk="1" fontAlgn="base" hangingPunct="1">
              <a:spcBef>
                <a:spcPct val="100000"/>
              </a:spcBef>
              <a:spcAft>
                <a:spcPct val="0"/>
              </a:spcAft>
              <a:buFont typeface="Arial" charset="0"/>
              <a:buChar char=" "/>
              <a:defRPr sz="16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22263" indent="-182563" algn="l" rtl="0" eaLnBrk="1" fontAlgn="base" hangingPunct="1">
              <a:spcBef>
                <a:spcPct val="50000"/>
              </a:spcBef>
              <a:spcAft>
                <a:spcPct val="0"/>
              </a:spcAft>
              <a:buFont typeface="Arial" charset="0"/>
              <a:buChar char=" "/>
              <a:defRPr sz="1400" b="1">
                <a:solidFill>
                  <a:schemeClr val="accent1"/>
                </a:solidFill>
                <a:latin typeface="+mn-lt"/>
                <a:cs typeface="+mn-cs"/>
              </a:defRPr>
            </a:lvl2pPr>
            <a:lvl3pPr marL="495300" indent="-171450" algn="l" rtl="0" eaLnBrk="1" fontAlgn="base" hangingPunct="1">
              <a:spcBef>
                <a:spcPct val="30000"/>
              </a:spcBef>
              <a:spcAft>
                <a:spcPct val="0"/>
              </a:spcAft>
              <a:buFont typeface="Symbol" pitchFamily="18" charset="2"/>
              <a:buChar char="·"/>
              <a:defRPr sz="1200" b="1">
                <a:solidFill>
                  <a:schemeClr val="tx2"/>
                </a:solidFill>
                <a:latin typeface="+mn-lt"/>
                <a:cs typeface="+mn-cs"/>
              </a:defRPr>
            </a:lvl3pPr>
            <a:lvl4pPr marL="717550" indent="-220663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2"/>
                </a:solidFill>
                <a:latin typeface="+mn-lt"/>
                <a:cs typeface="+mn-cs"/>
              </a:defRPr>
            </a:lvl4pPr>
            <a:lvl5pPr marL="8905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5pPr>
            <a:lvl6pPr marL="13477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6pPr>
            <a:lvl7pPr marL="18049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7pPr>
            <a:lvl8pPr marL="22621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8pPr>
            <a:lvl9pPr marL="27193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9pPr>
          </a:lstStyle>
          <a:p>
            <a:r>
              <a:rPr lang="fr-FR" kern="0" dirty="0"/>
              <a:t>Parole d’usager : « C’est tellement évident d’être accompagné par quelqu’un qui à vécu le trouble psy… »</a:t>
            </a:r>
          </a:p>
        </p:txBody>
      </p:sp>
      <p:sp>
        <p:nvSpPr>
          <p:cNvPr id="12" name="Espace réservé du contenu 2">
            <a:extLst>
              <a:ext uri="{FF2B5EF4-FFF2-40B4-BE49-F238E27FC236}">
                <a16:creationId xmlns:a16="http://schemas.microsoft.com/office/drawing/2014/main" id="{3317EE6E-A116-59DA-E222-62833017EB7C}"/>
              </a:ext>
            </a:extLst>
          </p:cNvPr>
          <p:cNvSpPr txBox="1">
            <a:spLocks/>
          </p:cNvSpPr>
          <p:nvPr/>
        </p:nvSpPr>
        <p:spPr bwMode="auto">
          <a:xfrm>
            <a:off x="4427985" y="1844137"/>
            <a:ext cx="4392165" cy="604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6000" tIns="0" rIns="36000" bIns="0" numCol="1" anchor="t" anchorCtr="0" compatLnSpc="1">
            <a:prstTxWarp prst="textNoShape">
              <a:avLst/>
            </a:prstTxWarp>
          </a:bodyPr>
          <a:lstStyle>
            <a:lvl1pPr marL="85725" indent="-85725" algn="l" rtl="0" eaLnBrk="1" fontAlgn="base" hangingPunct="1">
              <a:spcBef>
                <a:spcPct val="100000"/>
              </a:spcBef>
              <a:spcAft>
                <a:spcPct val="0"/>
              </a:spcAft>
              <a:buFont typeface="Arial" charset="0"/>
              <a:buChar char=" "/>
              <a:defRPr sz="16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22263" indent="-182563" algn="l" rtl="0" eaLnBrk="1" fontAlgn="base" hangingPunct="1">
              <a:spcBef>
                <a:spcPct val="50000"/>
              </a:spcBef>
              <a:spcAft>
                <a:spcPct val="0"/>
              </a:spcAft>
              <a:buFont typeface="Arial" charset="0"/>
              <a:buChar char=" "/>
              <a:defRPr sz="1400" b="1">
                <a:solidFill>
                  <a:schemeClr val="accent1"/>
                </a:solidFill>
                <a:latin typeface="+mn-lt"/>
                <a:cs typeface="+mn-cs"/>
              </a:defRPr>
            </a:lvl2pPr>
            <a:lvl3pPr marL="495300" indent="-171450" algn="l" rtl="0" eaLnBrk="1" fontAlgn="base" hangingPunct="1">
              <a:spcBef>
                <a:spcPct val="30000"/>
              </a:spcBef>
              <a:spcAft>
                <a:spcPct val="0"/>
              </a:spcAft>
              <a:buFont typeface="Symbol" pitchFamily="18" charset="2"/>
              <a:buChar char="·"/>
              <a:defRPr sz="1200" b="1">
                <a:solidFill>
                  <a:schemeClr val="tx2"/>
                </a:solidFill>
                <a:latin typeface="+mn-lt"/>
                <a:cs typeface="+mn-cs"/>
              </a:defRPr>
            </a:lvl3pPr>
            <a:lvl4pPr marL="717550" indent="-220663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2"/>
                </a:solidFill>
                <a:latin typeface="+mn-lt"/>
                <a:cs typeface="+mn-cs"/>
              </a:defRPr>
            </a:lvl4pPr>
            <a:lvl5pPr marL="8905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5pPr>
            <a:lvl6pPr marL="13477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6pPr>
            <a:lvl7pPr marL="18049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7pPr>
            <a:lvl8pPr marL="22621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8pPr>
            <a:lvl9pPr marL="27193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9pPr>
          </a:lstStyle>
          <a:p>
            <a:r>
              <a:rPr lang="fr-FR" kern="0" dirty="0"/>
              <a:t>« Une équipe qu’on envisagerait même plus sans la complémentarité des MSP… »</a:t>
            </a:r>
          </a:p>
        </p:txBody>
      </p:sp>
      <p:sp>
        <p:nvSpPr>
          <p:cNvPr id="13" name="Espace réservé du contenu 2">
            <a:extLst>
              <a:ext uri="{FF2B5EF4-FFF2-40B4-BE49-F238E27FC236}">
                <a16:creationId xmlns:a16="http://schemas.microsoft.com/office/drawing/2014/main" id="{1210C957-6EBE-CC59-799D-BF9B04804EB8}"/>
              </a:ext>
            </a:extLst>
          </p:cNvPr>
          <p:cNvSpPr txBox="1">
            <a:spLocks/>
          </p:cNvSpPr>
          <p:nvPr/>
        </p:nvSpPr>
        <p:spPr bwMode="auto">
          <a:xfrm>
            <a:off x="411543" y="4923653"/>
            <a:ext cx="4236558" cy="77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6000" tIns="0" rIns="36000" bIns="0" numCol="1" anchor="t" anchorCtr="0" compatLnSpc="1">
            <a:prstTxWarp prst="textNoShape">
              <a:avLst/>
            </a:prstTxWarp>
          </a:bodyPr>
          <a:lstStyle>
            <a:lvl1pPr marL="85725" indent="-85725" algn="l" rtl="0" eaLnBrk="1" fontAlgn="base" hangingPunct="1">
              <a:spcBef>
                <a:spcPct val="100000"/>
              </a:spcBef>
              <a:spcAft>
                <a:spcPct val="0"/>
              </a:spcAft>
              <a:buFont typeface="Arial" charset="0"/>
              <a:buChar char=" "/>
              <a:defRPr sz="16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22263" indent="-182563" algn="l" rtl="0" eaLnBrk="1" fontAlgn="base" hangingPunct="1">
              <a:spcBef>
                <a:spcPct val="50000"/>
              </a:spcBef>
              <a:spcAft>
                <a:spcPct val="0"/>
              </a:spcAft>
              <a:buFont typeface="Arial" charset="0"/>
              <a:buChar char=" "/>
              <a:defRPr sz="1400" b="1">
                <a:solidFill>
                  <a:schemeClr val="accent1"/>
                </a:solidFill>
                <a:latin typeface="+mn-lt"/>
                <a:cs typeface="+mn-cs"/>
              </a:defRPr>
            </a:lvl2pPr>
            <a:lvl3pPr marL="495300" indent="-171450" algn="l" rtl="0" eaLnBrk="1" fontAlgn="base" hangingPunct="1">
              <a:spcBef>
                <a:spcPct val="30000"/>
              </a:spcBef>
              <a:spcAft>
                <a:spcPct val="0"/>
              </a:spcAft>
              <a:buFont typeface="Symbol" pitchFamily="18" charset="2"/>
              <a:buChar char="·"/>
              <a:defRPr sz="1200" b="1">
                <a:solidFill>
                  <a:schemeClr val="tx2"/>
                </a:solidFill>
                <a:latin typeface="+mn-lt"/>
                <a:cs typeface="+mn-cs"/>
              </a:defRPr>
            </a:lvl3pPr>
            <a:lvl4pPr marL="717550" indent="-220663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2"/>
                </a:solidFill>
                <a:latin typeface="+mn-lt"/>
                <a:cs typeface="+mn-cs"/>
              </a:defRPr>
            </a:lvl4pPr>
            <a:lvl5pPr marL="8905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5pPr>
            <a:lvl6pPr marL="13477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6pPr>
            <a:lvl7pPr marL="18049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7pPr>
            <a:lvl8pPr marL="22621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8pPr>
            <a:lvl9pPr marL="27193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9pPr>
          </a:lstStyle>
          <a:p>
            <a:r>
              <a:rPr lang="fr-FR" kern="0" dirty="0"/>
              <a:t>« Des MSP dans une équipe, c’est des clefs en plus… »</a:t>
            </a:r>
          </a:p>
        </p:txBody>
      </p:sp>
      <p:sp>
        <p:nvSpPr>
          <p:cNvPr id="14" name="Espace réservé du contenu 2">
            <a:extLst>
              <a:ext uri="{FF2B5EF4-FFF2-40B4-BE49-F238E27FC236}">
                <a16:creationId xmlns:a16="http://schemas.microsoft.com/office/drawing/2014/main" id="{0477C00B-B73E-00C8-0D76-389EBBFB6BF3}"/>
              </a:ext>
            </a:extLst>
          </p:cNvPr>
          <p:cNvSpPr txBox="1">
            <a:spLocks/>
          </p:cNvSpPr>
          <p:nvPr/>
        </p:nvSpPr>
        <p:spPr bwMode="auto">
          <a:xfrm>
            <a:off x="5412007" y="5280489"/>
            <a:ext cx="3024336" cy="604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6000" tIns="0" rIns="36000" bIns="0" numCol="1" anchor="t" anchorCtr="0" compatLnSpc="1">
            <a:prstTxWarp prst="textNoShape">
              <a:avLst/>
            </a:prstTxWarp>
          </a:bodyPr>
          <a:lstStyle>
            <a:lvl1pPr marL="85725" indent="-85725" algn="l" rtl="0" eaLnBrk="1" fontAlgn="base" hangingPunct="1">
              <a:spcBef>
                <a:spcPct val="100000"/>
              </a:spcBef>
              <a:spcAft>
                <a:spcPct val="0"/>
              </a:spcAft>
              <a:buFont typeface="Arial" charset="0"/>
              <a:buChar char=" "/>
              <a:defRPr sz="16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22263" indent="-182563" algn="l" rtl="0" eaLnBrk="1" fontAlgn="base" hangingPunct="1">
              <a:spcBef>
                <a:spcPct val="50000"/>
              </a:spcBef>
              <a:spcAft>
                <a:spcPct val="0"/>
              </a:spcAft>
              <a:buFont typeface="Arial" charset="0"/>
              <a:buChar char=" "/>
              <a:defRPr sz="1400" b="1">
                <a:solidFill>
                  <a:schemeClr val="accent1"/>
                </a:solidFill>
                <a:latin typeface="+mn-lt"/>
                <a:cs typeface="+mn-cs"/>
              </a:defRPr>
            </a:lvl2pPr>
            <a:lvl3pPr marL="495300" indent="-171450" algn="l" rtl="0" eaLnBrk="1" fontAlgn="base" hangingPunct="1">
              <a:spcBef>
                <a:spcPct val="30000"/>
              </a:spcBef>
              <a:spcAft>
                <a:spcPct val="0"/>
              </a:spcAft>
              <a:buFont typeface="Symbol" pitchFamily="18" charset="2"/>
              <a:buChar char="·"/>
              <a:defRPr sz="1200" b="1">
                <a:solidFill>
                  <a:schemeClr val="tx2"/>
                </a:solidFill>
                <a:latin typeface="+mn-lt"/>
                <a:cs typeface="+mn-cs"/>
              </a:defRPr>
            </a:lvl3pPr>
            <a:lvl4pPr marL="717550" indent="-220663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2"/>
                </a:solidFill>
                <a:latin typeface="+mn-lt"/>
                <a:cs typeface="+mn-cs"/>
              </a:defRPr>
            </a:lvl4pPr>
            <a:lvl5pPr marL="8905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5pPr>
            <a:lvl6pPr marL="13477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6pPr>
            <a:lvl7pPr marL="18049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7pPr>
            <a:lvl8pPr marL="22621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8pPr>
            <a:lvl9pPr marL="27193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9pPr>
          </a:lstStyle>
          <a:p>
            <a:r>
              <a:rPr lang="fr-FR" kern="0" dirty="0"/>
              <a:t>« Une expérience qui fait déjà des petits… »</a:t>
            </a:r>
          </a:p>
        </p:txBody>
      </p:sp>
    </p:spTree>
    <p:extLst>
      <p:ext uri="{BB962C8B-B14F-4D97-AF65-F5344CB8AC3E}">
        <p14:creationId xmlns:p14="http://schemas.microsoft.com/office/powerpoint/2010/main" val="2554866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4400" b="1" dirty="0"/>
              <a:t>Merci pour votre attention,</a:t>
            </a:r>
            <a:r>
              <a:rPr lang="fr-FR" sz="3200" dirty="0"/>
              <a:t/>
            </a:r>
            <a:br>
              <a:rPr lang="fr-FR" sz="3200" dirty="0"/>
            </a:br>
            <a:endParaRPr lang="fr-FR" sz="3200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59832" y="4847511"/>
            <a:ext cx="5616575" cy="985837"/>
          </a:xfrm>
        </p:spPr>
        <p:txBody>
          <a:bodyPr/>
          <a:lstStyle/>
          <a:p>
            <a:r>
              <a:rPr lang="fr-FR" sz="2000" dirty="0"/>
              <a:t>DEBATS ET QUESTIONS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293096"/>
            <a:ext cx="1146259" cy="151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81163" y="1628800"/>
            <a:ext cx="6994525" cy="509587"/>
          </a:xfrm>
        </p:spPr>
        <p:txBody>
          <a:bodyPr/>
          <a:lstStyle/>
          <a:p>
            <a:r>
              <a:rPr lang="fr-FR" dirty="0">
                <a:solidFill>
                  <a:schemeClr val="accent5">
                    <a:lumMod val="50000"/>
                  </a:schemeClr>
                </a:solidFill>
              </a:rPr>
              <a:t>Petit historique de la pair aidance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75382" y="2492896"/>
            <a:ext cx="8362950" cy="4852988"/>
          </a:xfrm>
        </p:spPr>
        <p:txBody>
          <a:bodyPr/>
          <a:lstStyle/>
          <a:p>
            <a:pPr marL="0" indent="0">
              <a:buNone/>
            </a:pPr>
            <a:r>
              <a:rPr lang="fr-FR" sz="2400" b="0" i="1" dirty="0"/>
              <a:t>	</a:t>
            </a:r>
            <a:r>
              <a:rPr lang="fr-FR" sz="2400" i="1" dirty="0"/>
              <a:t>« Rien sur Nous sans Nous !!! »</a:t>
            </a:r>
          </a:p>
          <a:p>
            <a:pPr>
              <a:buFontTx/>
              <a:buChar char="-"/>
            </a:pPr>
            <a:endParaRPr lang="fr-FR" sz="2400" b="0" i="1" dirty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endParaRPr lang="fr-FR" sz="2400" b="0" dirty="0">
              <a:solidFill>
                <a:schemeClr val="tx2"/>
              </a:solidFill>
            </a:endParaRPr>
          </a:p>
          <a:p>
            <a:endParaRPr lang="fr-FR" sz="2400" b="0" dirty="0">
              <a:solidFill>
                <a:schemeClr val="tx2"/>
              </a:solidFill>
            </a:endParaRPr>
          </a:p>
          <a:p>
            <a:endParaRPr lang="fr-FR" sz="24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dirty="0"/>
              <a:t>Pair-aidance sous toutes ses formes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5727495"/>
            <a:ext cx="714211" cy="942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re 1">
            <a:extLst>
              <a:ext uri="{FF2B5EF4-FFF2-40B4-BE49-F238E27FC236}">
                <a16:creationId xmlns:a16="http://schemas.microsoft.com/office/drawing/2014/main" id="{A4CE8EF3-7798-C5B5-27F5-0C62EF5E605F}"/>
              </a:ext>
            </a:extLst>
          </p:cNvPr>
          <p:cNvSpPr txBox="1">
            <a:spLocks/>
          </p:cNvSpPr>
          <p:nvPr/>
        </p:nvSpPr>
        <p:spPr bwMode="auto">
          <a:xfrm>
            <a:off x="1609725" y="3251175"/>
            <a:ext cx="6994525" cy="50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6000" tIns="0" rIns="3600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kern="0">
                <a:solidFill>
                  <a:schemeClr val="accent5">
                    <a:lumMod val="50000"/>
                  </a:schemeClr>
                </a:solidFill>
              </a:rPr>
              <a:t>Généralités </a:t>
            </a:r>
            <a:endParaRPr lang="fr-FR" kern="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Titre 5">
            <a:extLst>
              <a:ext uri="{FF2B5EF4-FFF2-40B4-BE49-F238E27FC236}">
                <a16:creationId xmlns:a16="http://schemas.microsoft.com/office/drawing/2014/main" id="{60762330-00E4-8207-B829-54C03BDE74CA}"/>
              </a:ext>
            </a:extLst>
          </p:cNvPr>
          <p:cNvSpPr txBox="1">
            <a:spLocks/>
          </p:cNvSpPr>
          <p:nvPr/>
        </p:nvSpPr>
        <p:spPr bwMode="auto">
          <a:xfrm>
            <a:off x="1588832" y="4298056"/>
            <a:ext cx="6994525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6000" tIns="0" rIns="3600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kern="0">
                <a:solidFill>
                  <a:schemeClr val="accent5">
                    <a:lumMod val="50000"/>
                  </a:schemeClr>
                </a:solidFill>
              </a:rPr>
              <a:t>En santé mentale : quelles particularités ?</a:t>
            </a:r>
            <a:endParaRPr lang="fr-FR" kern="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676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professionnalisation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6392" y="1484784"/>
            <a:ext cx="8362950" cy="4852988"/>
          </a:xfrm>
        </p:spPr>
        <p:txBody>
          <a:bodyPr/>
          <a:lstStyle/>
          <a:p>
            <a:r>
              <a:rPr lang="fr-FR" sz="2400" b="0" dirty="0"/>
              <a:t>- Intégration de pairs-aidants dans des équipes professionnelles</a:t>
            </a:r>
          </a:p>
          <a:p>
            <a:pPr lvl="1"/>
            <a:r>
              <a:rPr lang="fr-FR" sz="2000" b="0" dirty="0">
                <a:solidFill>
                  <a:schemeClr val="accent1">
                    <a:lumMod val="50000"/>
                  </a:schemeClr>
                </a:solidFill>
              </a:rPr>
              <a:t>Sanitaire / Médico-social / Social / Associatif</a:t>
            </a:r>
          </a:p>
          <a:p>
            <a:pPr marL="139700" lvl="1" indent="0">
              <a:buNone/>
            </a:pPr>
            <a:r>
              <a:rPr lang="fr-FR" sz="2200" b="0" dirty="0">
                <a:solidFill>
                  <a:schemeClr val="tx2"/>
                </a:solidFill>
              </a:rPr>
              <a:t>- </a:t>
            </a:r>
            <a:r>
              <a:rPr lang="fr-FR" sz="2400" b="0" dirty="0">
                <a:solidFill>
                  <a:schemeClr val="tx2"/>
                </a:solidFill>
              </a:rPr>
              <a:t>Mise en œuvre dans un contexte professionnel</a:t>
            </a:r>
          </a:p>
          <a:p>
            <a:pPr lvl="3">
              <a:buFontTx/>
              <a:buChar char="-"/>
            </a:pPr>
            <a:r>
              <a:rPr lang="fr-FR" sz="2000" dirty="0">
                <a:solidFill>
                  <a:schemeClr val="accent1">
                    <a:lumMod val="50000"/>
                  </a:schemeClr>
                </a:solidFill>
              </a:rPr>
              <a:t>Intégration à une équipe pluriprofessionnelle</a:t>
            </a:r>
          </a:p>
          <a:p>
            <a:pPr lvl="3">
              <a:buFontTx/>
              <a:buChar char="-"/>
            </a:pPr>
            <a:r>
              <a:rPr lang="fr-FR" sz="2000" b="0" dirty="0">
                <a:solidFill>
                  <a:schemeClr val="accent1">
                    <a:lumMod val="50000"/>
                  </a:schemeClr>
                </a:solidFill>
              </a:rPr>
              <a:t>Enrichissement de l’offre d’accompagnement ou de soin</a:t>
            </a:r>
          </a:p>
          <a:p>
            <a:pPr lvl="3">
              <a:buFontTx/>
              <a:buChar char="-"/>
            </a:pPr>
            <a:r>
              <a:rPr lang="fr-FR" sz="2000" b="0" dirty="0">
                <a:solidFill>
                  <a:schemeClr val="accent1">
                    <a:lumMod val="50000"/>
                  </a:schemeClr>
                </a:solidFill>
              </a:rPr>
              <a:t>Complémentarité des savoirs</a:t>
            </a:r>
          </a:p>
          <a:p>
            <a:pPr lvl="1">
              <a:buFontTx/>
              <a:buChar char="-"/>
            </a:pPr>
            <a:r>
              <a:rPr lang="fr-FR" sz="2400" b="0" dirty="0">
                <a:solidFill>
                  <a:schemeClr val="tx2"/>
                </a:solidFill>
              </a:rPr>
              <a:t>Formations pour la professionnalisation</a:t>
            </a:r>
          </a:p>
          <a:p>
            <a:pPr lvl="2">
              <a:buFontTx/>
              <a:buChar char="-"/>
            </a:pPr>
            <a:r>
              <a:rPr lang="fr-FR" sz="2000" b="0" dirty="0">
                <a:solidFill>
                  <a:schemeClr val="accent1">
                    <a:lumMod val="50000"/>
                  </a:schemeClr>
                </a:solidFill>
              </a:rPr>
              <a:t>DU LYON</a:t>
            </a:r>
          </a:p>
          <a:p>
            <a:pPr lvl="2">
              <a:buFontTx/>
              <a:buChar char="-"/>
            </a:pPr>
            <a:r>
              <a:rPr lang="fr-FR" sz="2000" b="0" dirty="0">
                <a:solidFill>
                  <a:schemeClr val="accent1">
                    <a:lumMod val="50000"/>
                  </a:schemeClr>
                </a:solidFill>
              </a:rPr>
              <a:t>L3 SSS MSP</a:t>
            </a:r>
          </a:p>
          <a:p>
            <a:endParaRPr lang="fr-FR" sz="24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dirty="0"/>
              <a:t>La professionnalisation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7144" y="5373216"/>
            <a:ext cx="714211" cy="942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5032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3429000"/>
            <a:ext cx="8424936" cy="1685652"/>
          </a:xfrm>
        </p:spPr>
        <p:txBody>
          <a:bodyPr/>
          <a:lstStyle/>
          <a:p>
            <a:r>
              <a:rPr lang="fr-FR" sz="3200" b="1" dirty="0">
                <a:solidFill>
                  <a:schemeClr val="accent1">
                    <a:lumMod val="50000"/>
                  </a:schemeClr>
                </a:solidFill>
              </a:rPr>
              <a:t>Quelques facteurs favorisants dans le recrutement…</a:t>
            </a:r>
            <a:br>
              <a:rPr lang="fr-FR" sz="32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fr-FR" sz="3200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fr-FR" sz="32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fr-FR" sz="3200" b="1" dirty="0">
                <a:solidFill>
                  <a:schemeClr val="accent1">
                    <a:lumMod val="50000"/>
                  </a:schemeClr>
                </a:solidFill>
              </a:rPr>
              <a:t>Et retour d’expérience…</a:t>
            </a:r>
            <a:endParaRPr lang="fr-FR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74"/>
            <a:ext cx="1146259" cy="151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2536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268760"/>
            <a:ext cx="8635091" cy="4852988"/>
          </a:xfrm>
        </p:spPr>
        <p:txBody>
          <a:bodyPr/>
          <a:lstStyle/>
          <a:p>
            <a:pPr>
              <a:buFontTx/>
              <a:buChar char="-"/>
            </a:pPr>
            <a:r>
              <a:rPr lang="fr-FR" sz="2000" b="0" dirty="0">
                <a:solidFill>
                  <a:schemeClr val="accent5">
                    <a:lumMod val="50000"/>
                  </a:schemeClr>
                </a:solidFill>
              </a:rPr>
              <a:t>Le CCOMS de LILLE aide les équipes. Mais Comment ?</a:t>
            </a:r>
          </a:p>
          <a:p>
            <a:pPr lvl="1">
              <a:buFontTx/>
              <a:buChar char="-"/>
            </a:pPr>
            <a:r>
              <a:rPr lang="fr-FR" sz="2000" b="0" dirty="0">
                <a:solidFill>
                  <a:schemeClr val="tx2"/>
                </a:solidFill>
              </a:rPr>
              <a:t>Un </a:t>
            </a:r>
            <a:r>
              <a:rPr lang="fr-FR" sz="2000" b="0" u="sng" dirty="0">
                <a:solidFill>
                  <a:schemeClr val="tx2"/>
                </a:solidFill>
              </a:rPr>
              <a:t>Calendrier</a:t>
            </a:r>
            <a:r>
              <a:rPr lang="fr-FR" sz="2000" b="0" dirty="0">
                <a:solidFill>
                  <a:schemeClr val="tx2"/>
                </a:solidFill>
              </a:rPr>
              <a:t> pour anticiper</a:t>
            </a:r>
          </a:p>
          <a:p>
            <a:pPr lvl="1">
              <a:buFontTx/>
              <a:buChar char="-"/>
            </a:pPr>
            <a:r>
              <a:rPr lang="fr-FR" sz="2000" b="0" u="sng" dirty="0">
                <a:solidFill>
                  <a:schemeClr val="tx2"/>
                </a:solidFill>
              </a:rPr>
              <a:t>Rencontre</a:t>
            </a:r>
            <a:r>
              <a:rPr lang="fr-FR" sz="2000" b="0" dirty="0">
                <a:solidFill>
                  <a:schemeClr val="tx2"/>
                </a:solidFill>
              </a:rPr>
              <a:t> de la direction et l’équipe</a:t>
            </a:r>
          </a:p>
          <a:p>
            <a:pPr lvl="1">
              <a:buFontTx/>
              <a:buChar char="-"/>
            </a:pPr>
            <a:r>
              <a:rPr lang="fr-FR" sz="2000" b="0" dirty="0">
                <a:solidFill>
                  <a:schemeClr val="tx2"/>
                </a:solidFill>
              </a:rPr>
              <a:t>Favorise la </a:t>
            </a:r>
            <a:r>
              <a:rPr lang="fr-FR" sz="2000" b="0" u="sng" dirty="0">
                <a:solidFill>
                  <a:schemeClr val="tx2"/>
                </a:solidFill>
              </a:rPr>
              <a:t>qualité</a:t>
            </a:r>
            <a:r>
              <a:rPr lang="fr-FR" sz="2000" b="0" dirty="0">
                <a:solidFill>
                  <a:schemeClr val="tx2"/>
                </a:solidFill>
              </a:rPr>
              <a:t> de l’accueil du MSP</a:t>
            </a:r>
          </a:p>
          <a:p>
            <a:pPr lvl="1">
              <a:buFontTx/>
              <a:buChar char="-"/>
            </a:pPr>
            <a:r>
              <a:rPr lang="fr-FR" sz="2000" b="0" dirty="0">
                <a:solidFill>
                  <a:schemeClr val="tx2"/>
                </a:solidFill>
              </a:rPr>
              <a:t>Aide à la </a:t>
            </a:r>
            <a:r>
              <a:rPr lang="fr-FR" sz="2000" b="0" u="sng" dirty="0">
                <a:solidFill>
                  <a:schemeClr val="tx2"/>
                </a:solidFill>
              </a:rPr>
              <a:t>construction</a:t>
            </a:r>
            <a:r>
              <a:rPr lang="fr-FR" sz="2000" b="0" dirty="0">
                <a:solidFill>
                  <a:schemeClr val="tx2"/>
                </a:solidFill>
              </a:rPr>
              <a:t> / </a:t>
            </a:r>
            <a:r>
              <a:rPr lang="fr-FR" sz="2000" b="0" u="sng" dirty="0">
                <a:solidFill>
                  <a:schemeClr val="tx2"/>
                </a:solidFill>
              </a:rPr>
              <a:t>rédaction</a:t>
            </a:r>
            <a:r>
              <a:rPr lang="fr-FR" sz="2000" b="0" dirty="0">
                <a:solidFill>
                  <a:schemeClr val="tx2"/>
                </a:solidFill>
              </a:rPr>
              <a:t> de la fiche </a:t>
            </a:r>
          </a:p>
          <a:p>
            <a:pPr marL="139700" lvl="1" indent="0">
              <a:buNone/>
            </a:pPr>
            <a:r>
              <a:rPr lang="fr-FR" sz="2000" b="0" dirty="0">
                <a:solidFill>
                  <a:schemeClr val="tx2"/>
                </a:solidFill>
              </a:rPr>
              <a:t>	de poste</a:t>
            </a:r>
          </a:p>
          <a:p>
            <a:pPr lvl="1">
              <a:buFontTx/>
              <a:buChar char="-"/>
            </a:pPr>
            <a:r>
              <a:rPr lang="fr-FR" sz="2000" b="0" u="sng" dirty="0">
                <a:solidFill>
                  <a:schemeClr val="tx2"/>
                </a:solidFill>
              </a:rPr>
              <a:t>Présence</a:t>
            </a:r>
            <a:r>
              <a:rPr lang="fr-FR" sz="2000" b="0" dirty="0">
                <a:solidFill>
                  <a:schemeClr val="tx2"/>
                </a:solidFill>
              </a:rPr>
              <a:t> aux </a:t>
            </a:r>
            <a:r>
              <a:rPr lang="fr-FR" sz="2000" b="0" u="sng" dirty="0">
                <a:solidFill>
                  <a:schemeClr val="tx2"/>
                </a:solidFill>
              </a:rPr>
              <a:t>entretiens</a:t>
            </a:r>
            <a:r>
              <a:rPr lang="fr-FR" sz="2000" b="0" dirty="0">
                <a:solidFill>
                  <a:schemeClr val="tx2"/>
                </a:solidFill>
              </a:rPr>
              <a:t> de recrutement</a:t>
            </a:r>
          </a:p>
          <a:p>
            <a:pPr lvl="1">
              <a:buFontTx/>
              <a:buChar char="-"/>
            </a:pPr>
            <a:r>
              <a:rPr lang="fr-FR" sz="2000" b="0" u="sng" dirty="0">
                <a:solidFill>
                  <a:schemeClr val="tx2"/>
                </a:solidFill>
              </a:rPr>
              <a:t>Soutien</a:t>
            </a:r>
            <a:r>
              <a:rPr lang="fr-FR" sz="2000" b="0" dirty="0">
                <a:solidFill>
                  <a:schemeClr val="tx2"/>
                </a:solidFill>
              </a:rPr>
              <a:t> pendant l’intégration si besoin…</a:t>
            </a:r>
          </a:p>
          <a:p>
            <a:pPr lvl="2">
              <a:buFontTx/>
              <a:buChar char="-"/>
            </a:pPr>
            <a:r>
              <a:rPr lang="fr-FR" sz="2000" b="0" i="1" dirty="0">
                <a:solidFill>
                  <a:schemeClr val="accent5">
                    <a:lumMod val="50000"/>
                  </a:schemeClr>
                </a:solidFill>
              </a:rPr>
              <a:t>POUR VOUS AIDER : PAGE FACEBOOK :</a:t>
            </a:r>
          </a:p>
          <a:p>
            <a:pPr marL="323850" lvl="2" indent="0">
              <a:buNone/>
            </a:pPr>
            <a:r>
              <a:rPr lang="fr-FR" sz="2400" b="1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</a:rPr>
              <a:t>« Programme Médiateur de Santé Pair, CCOMS »</a:t>
            </a:r>
          </a:p>
          <a:p>
            <a:pPr marL="323850" lvl="2" indent="0">
              <a:buNone/>
            </a:pPr>
            <a:r>
              <a:rPr lang="fr-FR" sz="2400" dirty="0">
                <a:solidFill>
                  <a:srgbClr val="050505"/>
                </a:solidFill>
                <a:latin typeface="Segoe UI Historic" panose="020B0502040204020203" pitchFamily="34" charset="0"/>
              </a:rPr>
              <a:t>	</a:t>
            </a:r>
            <a:r>
              <a:rPr lang="fr-FR" sz="2400" dirty="0">
                <a:solidFill>
                  <a:schemeClr val="accent1">
                    <a:lumMod val="50000"/>
                  </a:schemeClr>
                </a:solidFill>
                <a:latin typeface="Segoe UI Historic" panose="020B0502040204020203" pitchFamily="34" charset="0"/>
              </a:rPr>
              <a:t>Le contact pour le programme MSP : </a:t>
            </a:r>
            <a:r>
              <a:rPr lang="fr-FR" sz="2400" dirty="0"/>
              <a:t/>
            </a:r>
            <a:br>
              <a:rPr lang="fr-FR" sz="2400" dirty="0"/>
            </a:br>
            <a:r>
              <a:rPr lang="fr-FR" sz="2400" dirty="0"/>
              <a:t>		</a:t>
            </a:r>
            <a:r>
              <a:rPr lang="fr-FR" sz="2400" b="0" i="0" dirty="0">
                <a:solidFill>
                  <a:srgbClr val="216FDB"/>
                </a:solidFill>
                <a:effectLst/>
                <a:latin typeface="Segoe UI Historic" panose="020B0502040204020203" pitchFamily="34" charset="0"/>
              </a:rPr>
              <a:t>berenice.staedel@ghtpsy-npdc.fr</a:t>
            </a:r>
            <a:endParaRPr lang="fr-FR" sz="1600" b="0" dirty="0">
              <a:solidFill>
                <a:schemeClr val="tx2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dirty="0">
                <a:solidFill>
                  <a:srgbClr val="FFFFFF"/>
                </a:solidFill>
              </a:rPr>
              <a:t>Les soutiens au recrutement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3163" y="5713217"/>
            <a:ext cx="714211" cy="942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1680510" y="673404"/>
            <a:ext cx="6994525" cy="509587"/>
          </a:xfrm>
        </p:spPr>
        <p:txBody>
          <a:bodyPr/>
          <a:lstStyle/>
          <a:p>
            <a:r>
              <a:rPr lang="fr-FR" dirty="0"/>
              <a:t>UN PREMIER SOUTIEN AU RECRUTEMENT : Le </a:t>
            </a:r>
            <a:r>
              <a:rPr lang="fr-FR" u="sng" dirty="0"/>
              <a:t>CCOMS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E124334E-B067-A044-26BA-EE9B4DBB30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3916" y="2159739"/>
            <a:ext cx="2919525" cy="29523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80835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4454" y="1412776"/>
            <a:ext cx="8635091" cy="4852988"/>
          </a:xfrm>
        </p:spPr>
        <p:txBody>
          <a:bodyPr/>
          <a:lstStyle/>
          <a:p>
            <a:pPr marL="0" indent="0" algn="ctr">
              <a:buNone/>
            </a:pPr>
            <a:r>
              <a:rPr lang="fr-FR" sz="2400" i="1" dirty="0">
                <a:solidFill>
                  <a:schemeClr val="accent5">
                    <a:lumMod val="50000"/>
                  </a:schemeClr>
                </a:solidFill>
              </a:rPr>
              <a:t>L’ARS finance les </a:t>
            </a:r>
            <a:r>
              <a:rPr lang="fr-FR" sz="2400" i="1" u="sng" dirty="0">
                <a:solidFill>
                  <a:schemeClr val="accent5">
                    <a:lumMod val="50000"/>
                  </a:schemeClr>
                </a:solidFill>
              </a:rPr>
              <a:t>études</a:t>
            </a:r>
            <a:r>
              <a:rPr lang="fr-FR" sz="2400" i="1" dirty="0">
                <a:solidFill>
                  <a:schemeClr val="accent5">
                    <a:lumMod val="50000"/>
                  </a:schemeClr>
                </a:solidFill>
              </a:rPr>
              <a:t> du MSP</a:t>
            </a:r>
          </a:p>
          <a:p>
            <a:pPr marL="0" indent="0">
              <a:buNone/>
            </a:pPr>
            <a:r>
              <a:rPr lang="fr-FR" sz="2400" b="0" dirty="0">
                <a:solidFill>
                  <a:schemeClr val="accent5">
                    <a:lumMod val="50000"/>
                  </a:schemeClr>
                </a:solidFill>
              </a:rPr>
              <a:t>Contenu et organisation des études :</a:t>
            </a:r>
          </a:p>
          <a:p>
            <a:pPr>
              <a:buFontTx/>
              <a:buChar char="-"/>
            </a:pPr>
            <a:r>
              <a:rPr lang="fr-FR" sz="2000" b="0" dirty="0"/>
              <a:t> 8 </a:t>
            </a:r>
            <a:r>
              <a:rPr lang="fr-FR" b="0" dirty="0"/>
              <a:t>X</a:t>
            </a:r>
            <a:r>
              <a:rPr lang="fr-FR" sz="2000" b="0" dirty="0"/>
              <a:t> 1 semaine sur un an </a:t>
            </a:r>
          </a:p>
          <a:p>
            <a:pPr>
              <a:buFontTx/>
              <a:buChar char="-"/>
            </a:pPr>
            <a:r>
              <a:rPr lang="fr-FR" sz="2000" b="0" dirty="0"/>
              <a:t> 2 lieux : Soit l’Université de Bordeaux (20-30 étudiants) soit l’Université de Paris (30 également)</a:t>
            </a:r>
          </a:p>
          <a:p>
            <a:pPr>
              <a:buFontTx/>
              <a:buChar char="-"/>
            </a:pPr>
            <a:r>
              <a:rPr lang="fr-FR" sz="2000" b="0" dirty="0"/>
              <a:t> Accessible avec un BAC + 2 ou équivalence (VAE).</a:t>
            </a:r>
          </a:p>
          <a:p>
            <a:pPr>
              <a:buFontTx/>
              <a:buChar char="-"/>
            </a:pPr>
            <a:r>
              <a:rPr lang="fr-FR" sz="2000" b="0" dirty="0"/>
              <a:t> Obtention d’une </a:t>
            </a:r>
            <a:r>
              <a:rPr lang="fr-FR" sz="2000" b="0" i="1" dirty="0"/>
              <a:t>Licence 3</a:t>
            </a:r>
            <a:r>
              <a:rPr lang="fr-FR" sz="2000" b="0" i="1" baseline="30000" dirty="0"/>
              <a:t>ème</a:t>
            </a:r>
            <a:r>
              <a:rPr lang="fr-FR" sz="2000" b="0" i="1" dirty="0"/>
              <a:t> année Sciences Sanitaires et Sociales </a:t>
            </a:r>
            <a:r>
              <a:rPr lang="fr-FR" sz="2000" b="0" dirty="0"/>
              <a:t>mention </a:t>
            </a:r>
            <a:r>
              <a:rPr lang="fr-FR" sz="2000" dirty="0"/>
              <a:t>« Médiateur de Santé Pair »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dirty="0">
                <a:solidFill>
                  <a:srgbClr val="FFFFFF"/>
                </a:solidFill>
              </a:rPr>
              <a:t>Les soutiens au recrutement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5727495"/>
            <a:ext cx="714211" cy="942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2101649" y="592236"/>
            <a:ext cx="6571872" cy="509587"/>
          </a:xfrm>
        </p:spPr>
        <p:txBody>
          <a:bodyPr/>
          <a:lstStyle/>
          <a:p>
            <a:r>
              <a:rPr lang="fr-FR" sz="2400" dirty="0"/>
              <a:t>UN DEUXIEME SOUTIEN : l’ARS</a:t>
            </a:r>
          </a:p>
        </p:txBody>
      </p:sp>
    </p:spTree>
    <p:extLst>
      <p:ext uri="{BB962C8B-B14F-4D97-AF65-F5344CB8AC3E}">
        <p14:creationId xmlns:p14="http://schemas.microsoft.com/office/powerpoint/2010/main" val="984897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628800"/>
            <a:ext cx="8635091" cy="4852988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fr-FR" sz="2400" u="sng" dirty="0"/>
              <a:t>Pensez-vous qu’un MSP puisse </a:t>
            </a:r>
            <a:r>
              <a:rPr lang="fr-FR" sz="1800" dirty="0"/>
              <a:t>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800" dirty="0"/>
              <a:t>Avoir accès au dossier médical ?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800" dirty="0"/>
              <a:t>Faire des visites à domicile ?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800" dirty="0"/>
              <a:t>Voir seul les usagers ?</a:t>
            </a:r>
          </a:p>
          <a:p>
            <a:pPr marL="0" indent="0">
              <a:spcBef>
                <a:spcPts val="0"/>
              </a:spcBef>
              <a:buNone/>
            </a:pPr>
            <a:endParaRPr lang="fr-FR" sz="1800" dirty="0"/>
          </a:p>
          <a:p>
            <a:pPr marL="0" indent="0">
              <a:spcBef>
                <a:spcPts val="0"/>
              </a:spcBef>
              <a:buNone/>
            </a:pPr>
            <a:r>
              <a:rPr lang="fr-FR" sz="2400" u="sng" dirty="0"/>
              <a:t>D’autres types de questions :</a:t>
            </a:r>
          </a:p>
          <a:p>
            <a:pPr marL="0" indent="0">
              <a:spcBef>
                <a:spcPts val="0"/>
              </a:spcBef>
              <a:buNone/>
            </a:pPr>
            <a:endParaRPr lang="fr-FR" sz="1800" dirty="0"/>
          </a:p>
          <a:p>
            <a:pPr marL="0" indent="0">
              <a:spcBef>
                <a:spcPts val="0"/>
              </a:spcBef>
              <a:buNone/>
            </a:pPr>
            <a:r>
              <a:rPr lang="fr-FR" sz="1800" dirty="0"/>
              <a:t>Ferons-nous les mêmes blagues avec un MSP dans l’équipe ?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800" dirty="0"/>
              <a:t>Etant donné son « passé psy », aurais-je des réflexes soignants avec lui ?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800" dirty="0"/>
              <a:t>Seront-ils capables de s’adapter à nos environnements complexes ?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800" dirty="0"/>
              <a:t>Vont-ils savoir se dévoiler justement ?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800" dirty="0"/>
              <a:t>Vont-ils tenir le rythme malgré d’éventuels troubles cognitifs ?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800" dirty="0"/>
              <a:t>En moyenne, ne sont-ils pas plus en arrêt maladie ?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800" dirty="0"/>
              <a:t>Peuvent ils être des ex-usagers de la structure ?</a:t>
            </a:r>
          </a:p>
          <a:p>
            <a:pPr marL="0" indent="0">
              <a:spcBef>
                <a:spcPts val="0"/>
              </a:spcBef>
              <a:buNone/>
            </a:pPr>
            <a:endParaRPr lang="fr-FR" sz="18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dirty="0">
                <a:solidFill>
                  <a:srgbClr val="FFFFFF"/>
                </a:solidFill>
              </a:rPr>
              <a:t>Quelques questions qu’on peut se poser…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5445224"/>
            <a:ext cx="714211" cy="942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2036102" y="720404"/>
            <a:ext cx="6994525" cy="509587"/>
          </a:xfrm>
        </p:spPr>
        <p:txBody>
          <a:bodyPr/>
          <a:lstStyle/>
          <a:p>
            <a:r>
              <a:rPr lang="fr-FR" sz="2400" dirty="0"/>
              <a:t>Florilège de Questions…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3816492-9315-4F59-C3BE-0863DA29E1D6}"/>
              </a:ext>
            </a:extLst>
          </p:cNvPr>
          <p:cNvSpPr txBox="1"/>
          <p:nvPr/>
        </p:nvSpPr>
        <p:spPr>
          <a:xfrm>
            <a:off x="4821898" y="1235267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fr-FR" sz="1800" b="1" dirty="0">
                <a:solidFill>
                  <a:schemeClr val="tx2"/>
                </a:solidFill>
                <a:latin typeface="+mn-lt"/>
                <a:cs typeface="+mn-cs"/>
              </a:rPr>
              <a:t>Levez la main !</a:t>
            </a:r>
          </a:p>
        </p:txBody>
      </p:sp>
      <p:pic>
        <p:nvPicPr>
          <p:cNvPr id="9" name="Graphique 8" descr="Signe de la main avec un remplissage uni">
            <a:extLst>
              <a:ext uri="{FF2B5EF4-FFF2-40B4-BE49-F238E27FC236}">
                <a16:creationId xmlns:a16="http://schemas.microsoft.com/office/drawing/2014/main" id="{82FD189E-948A-D4F2-10F9-C46F776FDBE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688832" y="1716996"/>
            <a:ext cx="1483568" cy="1483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204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0916F8-09CC-3CE6-B727-0419B1409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696235"/>
            <a:ext cx="7462837" cy="509587"/>
          </a:xfrm>
        </p:spPr>
        <p:txBody>
          <a:bodyPr/>
          <a:lstStyle/>
          <a:p>
            <a:r>
              <a:rPr lang="fr-FR" dirty="0"/>
              <a:t>Des arguments contre les détracteurs de votre projet MSP !!!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A49D63A-5D9B-5DB3-BFF6-14F437D917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600200"/>
            <a:ext cx="4236558" cy="604664"/>
          </a:xfrm>
        </p:spPr>
        <p:txBody>
          <a:bodyPr/>
          <a:lstStyle/>
          <a:p>
            <a:r>
              <a:rPr lang="fr-FR" dirty="0"/>
              <a:t>« Les MSP reprennent une partie des fonctions des collègues soignants… »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05BAF1B-9BEE-D3BC-2E4F-C909DA8505D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dirty="0"/>
              <a:t>Arguments</a:t>
            </a: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0D3DE292-2A6F-755B-098D-17360A2BAD00}"/>
              </a:ext>
            </a:extLst>
          </p:cNvPr>
          <p:cNvSpPr txBox="1">
            <a:spLocks/>
          </p:cNvSpPr>
          <p:nvPr/>
        </p:nvSpPr>
        <p:spPr bwMode="auto">
          <a:xfrm>
            <a:off x="4283968" y="3793602"/>
            <a:ext cx="4236558" cy="604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6000" tIns="0" rIns="36000" bIns="0" numCol="1" anchor="t" anchorCtr="0" compatLnSpc="1">
            <a:prstTxWarp prst="textNoShape">
              <a:avLst/>
            </a:prstTxWarp>
          </a:bodyPr>
          <a:lstStyle>
            <a:lvl1pPr marL="85725" indent="-85725" algn="l" rtl="0" eaLnBrk="1" fontAlgn="base" hangingPunct="1">
              <a:spcBef>
                <a:spcPct val="100000"/>
              </a:spcBef>
              <a:spcAft>
                <a:spcPct val="0"/>
              </a:spcAft>
              <a:buFont typeface="Arial" charset="0"/>
              <a:buChar char=" "/>
              <a:defRPr sz="16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22263" indent="-182563" algn="l" rtl="0" eaLnBrk="1" fontAlgn="base" hangingPunct="1">
              <a:spcBef>
                <a:spcPct val="50000"/>
              </a:spcBef>
              <a:spcAft>
                <a:spcPct val="0"/>
              </a:spcAft>
              <a:buFont typeface="Arial" charset="0"/>
              <a:buChar char=" "/>
              <a:defRPr sz="1400" b="1">
                <a:solidFill>
                  <a:schemeClr val="accent1"/>
                </a:solidFill>
                <a:latin typeface="+mn-lt"/>
                <a:cs typeface="+mn-cs"/>
              </a:defRPr>
            </a:lvl2pPr>
            <a:lvl3pPr marL="495300" indent="-171450" algn="l" rtl="0" eaLnBrk="1" fontAlgn="base" hangingPunct="1">
              <a:spcBef>
                <a:spcPct val="30000"/>
              </a:spcBef>
              <a:spcAft>
                <a:spcPct val="0"/>
              </a:spcAft>
              <a:buFont typeface="Symbol" pitchFamily="18" charset="2"/>
              <a:buChar char="·"/>
              <a:defRPr sz="1200" b="1">
                <a:solidFill>
                  <a:schemeClr val="tx2"/>
                </a:solidFill>
                <a:latin typeface="+mn-lt"/>
                <a:cs typeface="+mn-cs"/>
              </a:defRPr>
            </a:lvl3pPr>
            <a:lvl4pPr marL="717550" indent="-220663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2"/>
                </a:solidFill>
                <a:latin typeface="+mn-lt"/>
                <a:cs typeface="+mn-cs"/>
              </a:defRPr>
            </a:lvl4pPr>
            <a:lvl5pPr marL="8905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5pPr>
            <a:lvl6pPr marL="13477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6pPr>
            <a:lvl7pPr marL="18049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7pPr>
            <a:lvl8pPr marL="22621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8pPr>
            <a:lvl9pPr marL="27193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9pPr>
          </a:lstStyle>
          <a:p>
            <a:r>
              <a:rPr lang="fr-FR" kern="0" dirty="0"/>
              <a:t>« Soin, médiation, accompagnement… Quelle est la fonction réelle des MSP ? »</a:t>
            </a: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F8713884-B43F-2AE0-AD22-0CB7E7B3214C}"/>
              </a:ext>
            </a:extLst>
          </p:cNvPr>
          <p:cNvSpPr txBox="1">
            <a:spLocks/>
          </p:cNvSpPr>
          <p:nvPr/>
        </p:nvSpPr>
        <p:spPr bwMode="auto">
          <a:xfrm>
            <a:off x="246046" y="2794560"/>
            <a:ext cx="4392166" cy="833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6000" tIns="0" rIns="36000" bIns="0" numCol="1" anchor="t" anchorCtr="0" compatLnSpc="1">
            <a:prstTxWarp prst="textNoShape">
              <a:avLst/>
            </a:prstTxWarp>
          </a:bodyPr>
          <a:lstStyle>
            <a:lvl1pPr marL="85725" indent="-85725" algn="l" rtl="0" eaLnBrk="1" fontAlgn="base" hangingPunct="1">
              <a:spcBef>
                <a:spcPct val="100000"/>
              </a:spcBef>
              <a:spcAft>
                <a:spcPct val="0"/>
              </a:spcAft>
              <a:buFont typeface="Arial" charset="0"/>
              <a:buChar char=" "/>
              <a:defRPr sz="16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22263" indent="-182563" algn="l" rtl="0" eaLnBrk="1" fontAlgn="base" hangingPunct="1">
              <a:spcBef>
                <a:spcPct val="50000"/>
              </a:spcBef>
              <a:spcAft>
                <a:spcPct val="0"/>
              </a:spcAft>
              <a:buFont typeface="Arial" charset="0"/>
              <a:buChar char=" "/>
              <a:defRPr sz="1400" b="1">
                <a:solidFill>
                  <a:schemeClr val="accent1"/>
                </a:solidFill>
                <a:latin typeface="+mn-lt"/>
                <a:cs typeface="+mn-cs"/>
              </a:defRPr>
            </a:lvl2pPr>
            <a:lvl3pPr marL="495300" indent="-171450" algn="l" rtl="0" eaLnBrk="1" fontAlgn="base" hangingPunct="1">
              <a:spcBef>
                <a:spcPct val="30000"/>
              </a:spcBef>
              <a:spcAft>
                <a:spcPct val="0"/>
              </a:spcAft>
              <a:buFont typeface="Symbol" pitchFamily="18" charset="2"/>
              <a:buChar char="·"/>
              <a:defRPr sz="1200" b="1">
                <a:solidFill>
                  <a:schemeClr val="tx2"/>
                </a:solidFill>
                <a:latin typeface="+mn-lt"/>
                <a:cs typeface="+mn-cs"/>
              </a:defRPr>
            </a:lvl3pPr>
            <a:lvl4pPr marL="717550" indent="-220663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2"/>
                </a:solidFill>
                <a:latin typeface="+mn-lt"/>
                <a:cs typeface="+mn-cs"/>
              </a:defRPr>
            </a:lvl4pPr>
            <a:lvl5pPr marL="8905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5pPr>
            <a:lvl6pPr marL="13477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6pPr>
            <a:lvl7pPr marL="18049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7pPr>
            <a:lvl8pPr marL="22621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8pPr>
            <a:lvl9pPr marL="27193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9pPr>
          </a:lstStyle>
          <a:p>
            <a:r>
              <a:rPr lang="fr-FR" kern="0" dirty="0"/>
              <a:t>« Les soignants peuvent aussi bien incarner l’espoir que les MSP, par leur vie accomplie et leur joie de vivre… »</a:t>
            </a:r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4DD8803B-E86B-3B33-CDDD-03C6BA4BB4BC}"/>
              </a:ext>
            </a:extLst>
          </p:cNvPr>
          <p:cNvSpPr txBox="1">
            <a:spLocks/>
          </p:cNvSpPr>
          <p:nvPr/>
        </p:nvSpPr>
        <p:spPr bwMode="auto">
          <a:xfrm>
            <a:off x="4793818" y="5067994"/>
            <a:ext cx="4236558" cy="1448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6000" tIns="0" rIns="36000" bIns="0" numCol="1" anchor="t" anchorCtr="0" compatLnSpc="1">
            <a:prstTxWarp prst="textNoShape">
              <a:avLst/>
            </a:prstTxWarp>
          </a:bodyPr>
          <a:lstStyle>
            <a:lvl1pPr marL="85725" indent="-85725" algn="l" rtl="0" eaLnBrk="1" fontAlgn="base" hangingPunct="1">
              <a:spcBef>
                <a:spcPct val="100000"/>
              </a:spcBef>
              <a:spcAft>
                <a:spcPct val="0"/>
              </a:spcAft>
              <a:buFont typeface="Arial" charset="0"/>
              <a:buChar char=" "/>
              <a:defRPr sz="16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22263" indent="-182563" algn="l" rtl="0" eaLnBrk="1" fontAlgn="base" hangingPunct="1">
              <a:spcBef>
                <a:spcPct val="50000"/>
              </a:spcBef>
              <a:spcAft>
                <a:spcPct val="0"/>
              </a:spcAft>
              <a:buFont typeface="Arial" charset="0"/>
              <a:buChar char=" "/>
              <a:defRPr sz="1400" b="1">
                <a:solidFill>
                  <a:schemeClr val="accent1"/>
                </a:solidFill>
                <a:latin typeface="+mn-lt"/>
                <a:cs typeface="+mn-cs"/>
              </a:defRPr>
            </a:lvl2pPr>
            <a:lvl3pPr marL="495300" indent="-171450" algn="l" rtl="0" eaLnBrk="1" fontAlgn="base" hangingPunct="1">
              <a:spcBef>
                <a:spcPct val="30000"/>
              </a:spcBef>
              <a:spcAft>
                <a:spcPct val="0"/>
              </a:spcAft>
              <a:buFont typeface="Symbol" pitchFamily="18" charset="2"/>
              <a:buChar char="·"/>
              <a:defRPr sz="1200" b="1">
                <a:solidFill>
                  <a:schemeClr val="tx2"/>
                </a:solidFill>
                <a:latin typeface="+mn-lt"/>
                <a:cs typeface="+mn-cs"/>
              </a:defRPr>
            </a:lvl3pPr>
            <a:lvl4pPr marL="717550" indent="-220663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2"/>
                </a:solidFill>
                <a:latin typeface="+mn-lt"/>
                <a:cs typeface="+mn-cs"/>
              </a:defRPr>
            </a:lvl4pPr>
            <a:lvl5pPr marL="8905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5pPr>
            <a:lvl6pPr marL="13477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6pPr>
            <a:lvl7pPr marL="18049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7pPr>
            <a:lvl8pPr marL="22621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8pPr>
            <a:lvl9pPr marL="27193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9pPr>
          </a:lstStyle>
          <a:p>
            <a:r>
              <a:rPr lang="fr-FR" kern="0" dirty="0"/>
              <a:t>« La formation des MSP risque de leur faire perdre leur légitimité d’aidant et de les formater… et sans doute trop courte pour les faire devenir des vrais professionnels. Ils restent profanes. »</a:t>
            </a:r>
          </a:p>
        </p:txBody>
      </p:sp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F15F7A3A-BEB0-B17B-816B-306FC2520C7D}"/>
              </a:ext>
            </a:extLst>
          </p:cNvPr>
          <p:cNvSpPr txBox="1">
            <a:spLocks/>
          </p:cNvSpPr>
          <p:nvPr/>
        </p:nvSpPr>
        <p:spPr bwMode="auto">
          <a:xfrm>
            <a:off x="333739" y="4838876"/>
            <a:ext cx="4236558" cy="936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6000" tIns="0" rIns="36000" bIns="0" numCol="1" anchor="t" anchorCtr="0" compatLnSpc="1">
            <a:prstTxWarp prst="textNoShape">
              <a:avLst/>
            </a:prstTxWarp>
          </a:bodyPr>
          <a:lstStyle>
            <a:lvl1pPr marL="85725" indent="-85725" algn="l" rtl="0" eaLnBrk="1" fontAlgn="base" hangingPunct="1">
              <a:spcBef>
                <a:spcPct val="100000"/>
              </a:spcBef>
              <a:spcAft>
                <a:spcPct val="0"/>
              </a:spcAft>
              <a:buFont typeface="Arial" charset="0"/>
              <a:buChar char=" "/>
              <a:defRPr sz="16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22263" indent="-182563" algn="l" rtl="0" eaLnBrk="1" fontAlgn="base" hangingPunct="1">
              <a:spcBef>
                <a:spcPct val="50000"/>
              </a:spcBef>
              <a:spcAft>
                <a:spcPct val="0"/>
              </a:spcAft>
              <a:buFont typeface="Arial" charset="0"/>
              <a:buChar char=" "/>
              <a:defRPr sz="1400" b="1">
                <a:solidFill>
                  <a:schemeClr val="accent1"/>
                </a:solidFill>
                <a:latin typeface="+mn-lt"/>
                <a:cs typeface="+mn-cs"/>
              </a:defRPr>
            </a:lvl2pPr>
            <a:lvl3pPr marL="495300" indent="-171450" algn="l" rtl="0" eaLnBrk="1" fontAlgn="base" hangingPunct="1">
              <a:spcBef>
                <a:spcPct val="30000"/>
              </a:spcBef>
              <a:spcAft>
                <a:spcPct val="0"/>
              </a:spcAft>
              <a:buFont typeface="Symbol" pitchFamily="18" charset="2"/>
              <a:buChar char="·"/>
              <a:defRPr sz="1200" b="1">
                <a:solidFill>
                  <a:schemeClr val="tx2"/>
                </a:solidFill>
                <a:latin typeface="+mn-lt"/>
                <a:cs typeface="+mn-cs"/>
              </a:defRPr>
            </a:lvl3pPr>
            <a:lvl4pPr marL="717550" indent="-220663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2"/>
                </a:solidFill>
                <a:latin typeface="+mn-lt"/>
                <a:cs typeface="+mn-cs"/>
              </a:defRPr>
            </a:lvl4pPr>
            <a:lvl5pPr marL="8905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5pPr>
            <a:lvl6pPr marL="13477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6pPr>
            <a:lvl7pPr marL="18049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7pPr>
            <a:lvl8pPr marL="22621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8pPr>
            <a:lvl9pPr marL="27193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9pPr>
          </a:lstStyle>
          <a:p>
            <a:r>
              <a:rPr lang="fr-FR" kern="0" dirty="0"/>
              <a:t>« Les MSP sont sur leur chemin de rétablissement, c’est risqué de travailler avec quelqu’un de fragile… »</a:t>
            </a:r>
          </a:p>
        </p:txBody>
      </p:sp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66C2843D-84C7-D9BA-779C-C0D020C58A1B}"/>
              </a:ext>
            </a:extLst>
          </p:cNvPr>
          <p:cNvSpPr txBox="1">
            <a:spLocks/>
          </p:cNvSpPr>
          <p:nvPr/>
        </p:nvSpPr>
        <p:spPr bwMode="auto">
          <a:xfrm>
            <a:off x="4467043" y="2258611"/>
            <a:ext cx="4392165" cy="604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6000" tIns="0" rIns="36000" bIns="0" numCol="1" anchor="t" anchorCtr="0" compatLnSpc="1">
            <a:prstTxWarp prst="textNoShape">
              <a:avLst/>
            </a:prstTxWarp>
          </a:bodyPr>
          <a:lstStyle>
            <a:lvl1pPr marL="85725" indent="-85725" algn="l" rtl="0" eaLnBrk="1" fontAlgn="base" hangingPunct="1">
              <a:spcBef>
                <a:spcPct val="100000"/>
              </a:spcBef>
              <a:spcAft>
                <a:spcPct val="0"/>
              </a:spcAft>
              <a:buFont typeface="Arial" charset="0"/>
              <a:buChar char=" "/>
              <a:defRPr sz="16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22263" indent="-182563" algn="l" rtl="0" eaLnBrk="1" fontAlgn="base" hangingPunct="1">
              <a:spcBef>
                <a:spcPct val="50000"/>
              </a:spcBef>
              <a:spcAft>
                <a:spcPct val="0"/>
              </a:spcAft>
              <a:buFont typeface="Arial" charset="0"/>
              <a:buChar char=" "/>
              <a:defRPr sz="1400" b="1">
                <a:solidFill>
                  <a:schemeClr val="accent1"/>
                </a:solidFill>
                <a:latin typeface="+mn-lt"/>
                <a:cs typeface="+mn-cs"/>
              </a:defRPr>
            </a:lvl2pPr>
            <a:lvl3pPr marL="495300" indent="-171450" algn="l" rtl="0" eaLnBrk="1" fontAlgn="base" hangingPunct="1">
              <a:spcBef>
                <a:spcPct val="30000"/>
              </a:spcBef>
              <a:spcAft>
                <a:spcPct val="0"/>
              </a:spcAft>
              <a:buFont typeface="Symbol" pitchFamily="18" charset="2"/>
              <a:buChar char="·"/>
              <a:defRPr sz="1200" b="1">
                <a:solidFill>
                  <a:schemeClr val="tx2"/>
                </a:solidFill>
                <a:latin typeface="+mn-lt"/>
                <a:cs typeface="+mn-cs"/>
              </a:defRPr>
            </a:lvl3pPr>
            <a:lvl4pPr marL="717550" indent="-220663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2"/>
                </a:solidFill>
                <a:latin typeface="+mn-lt"/>
                <a:cs typeface="+mn-cs"/>
              </a:defRPr>
            </a:lvl4pPr>
            <a:lvl5pPr marL="8905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5pPr>
            <a:lvl6pPr marL="13477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6pPr>
            <a:lvl7pPr marL="18049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7pPr>
            <a:lvl8pPr marL="22621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8pPr>
            <a:lvl9pPr marL="2719388" indent="-171450" algn="l" rtl="0" eaLnBrk="1" fontAlgn="base" hangingPunct="1">
              <a:spcBef>
                <a:spcPct val="0"/>
              </a:spcBef>
              <a:spcAft>
                <a:spcPct val="0"/>
              </a:spcAft>
              <a:buChar char="»"/>
              <a:defRPr sz="1000">
                <a:solidFill>
                  <a:schemeClr val="tx2"/>
                </a:solidFill>
                <a:latin typeface="+mn-lt"/>
                <a:cs typeface="+mn-cs"/>
              </a:defRPr>
            </a:lvl9pPr>
          </a:lstStyle>
          <a:p>
            <a:r>
              <a:rPr lang="fr-FR" kern="0" dirty="0"/>
              <a:t>« Les MSP n’ont pas le monopole du savoir expérientiel, les soignants aussi sont touchés par des troubles psychiques. »</a:t>
            </a:r>
          </a:p>
        </p:txBody>
      </p:sp>
    </p:spTree>
    <p:extLst>
      <p:ext uri="{BB962C8B-B14F-4D97-AF65-F5344CB8AC3E}">
        <p14:creationId xmlns:p14="http://schemas.microsoft.com/office/powerpoint/2010/main" val="497417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5576" y="1073028"/>
            <a:ext cx="7498581" cy="1131836"/>
          </a:xfrm>
        </p:spPr>
        <p:txBody>
          <a:bodyPr/>
          <a:lstStyle/>
          <a:p>
            <a:pPr algn="ctr"/>
            <a:r>
              <a:rPr lang="fr-FR" dirty="0"/>
              <a:t>Résultat des intentions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sz="2400" dirty="0"/>
          </a:p>
          <a:p>
            <a:pPr algn="ctr"/>
            <a:r>
              <a:rPr lang="fr-FR" sz="4400" dirty="0"/>
              <a:t>Félicitations </a:t>
            </a:r>
          </a:p>
          <a:p>
            <a:pPr lvl="1" algn="ctr"/>
            <a:r>
              <a:rPr lang="fr-FR" sz="4000" dirty="0">
                <a:solidFill>
                  <a:schemeClr val="accent1">
                    <a:lumMod val="50000"/>
                  </a:schemeClr>
                </a:solidFill>
              </a:rPr>
              <a:t>Ce sont de vraies questions</a:t>
            </a:r>
          </a:p>
          <a:p>
            <a:pPr lvl="1" algn="ctr"/>
            <a:r>
              <a:rPr lang="fr-FR" sz="4000" dirty="0">
                <a:solidFill>
                  <a:schemeClr val="accent1">
                    <a:lumMod val="50000"/>
                  </a:schemeClr>
                </a:solidFill>
              </a:rPr>
              <a:t>VOUS POUVEZ TOUS</a:t>
            </a:r>
          </a:p>
          <a:p>
            <a:pPr lvl="1" algn="ctr"/>
            <a:r>
              <a:rPr lang="fr-FR" sz="4000" dirty="0">
                <a:solidFill>
                  <a:schemeClr val="accent1">
                    <a:lumMod val="50000"/>
                  </a:schemeClr>
                </a:solidFill>
              </a:rPr>
              <a:t>ACCUEILLIR DES MSP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dirty="0"/>
              <a:t>BRAVO</a:t>
            </a:r>
          </a:p>
        </p:txBody>
      </p:sp>
    </p:spTree>
    <p:extLst>
      <p:ext uri="{BB962C8B-B14F-4D97-AF65-F5344CB8AC3E}">
        <p14:creationId xmlns:p14="http://schemas.microsoft.com/office/powerpoint/2010/main" val="1058306368"/>
      </p:ext>
    </p:extLst>
  </p:cSld>
  <p:clrMapOvr>
    <a:masterClrMapping/>
  </p:clrMapOvr>
</p:sld>
</file>

<file path=ppt/theme/theme1.xml><?xml version="1.0" encoding="utf-8"?>
<a:theme xmlns:a="http://schemas.openxmlformats.org/drawingml/2006/main" name="EPSM Caen_Diaporama power point-1">
  <a:themeElements>
    <a:clrScheme name="EPSM Caen 1">
      <a:dk1>
        <a:srgbClr val="000000"/>
      </a:dk1>
      <a:lt1>
        <a:srgbClr val="FFFFFF"/>
      </a:lt1>
      <a:dk2>
        <a:srgbClr val="81331B"/>
      </a:dk2>
      <a:lt2>
        <a:srgbClr val="808080"/>
      </a:lt2>
      <a:accent1>
        <a:srgbClr val="ADCB57"/>
      </a:accent1>
      <a:accent2>
        <a:srgbClr val="7A6FAC"/>
      </a:accent2>
      <a:accent3>
        <a:srgbClr val="FFFFFF"/>
      </a:accent3>
      <a:accent4>
        <a:srgbClr val="000000"/>
      </a:accent4>
      <a:accent5>
        <a:srgbClr val="D3E2B4"/>
      </a:accent5>
      <a:accent6>
        <a:srgbClr val="6E649B"/>
      </a:accent6>
      <a:hlink>
        <a:srgbClr val="E95E0F"/>
      </a:hlink>
      <a:folHlink>
        <a:srgbClr val="F9C073"/>
      </a:folHlink>
    </a:clrScheme>
    <a:fontScheme name="EPSM Cae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EPSM Caen 1">
        <a:dk1>
          <a:srgbClr val="000000"/>
        </a:dk1>
        <a:lt1>
          <a:srgbClr val="FFFFFF"/>
        </a:lt1>
        <a:dk2>
          <a:srgbClr val="81331B"/>
        </a:dk2>
        <a:lt2>
          <a:srgbClr val="808080"/>
        </a:lt2>
        <a:accent1>
          <a:srgbClr val="ADCB57"/>
        </a:accent1>
        <a:accent2>
          <a:srgbClr val="7A6FAC"/>
        </a:accent2>
        <a:accent3>
          <a:srgbClr val="FFFFFF"/>
        </a:accent3>
        <a:accent4>
          <a:srgbClr val="000000"/>
        </a:accent4>
        <a:accent5>
          <a:srgbClr val="D3E2B4"/>
        </a:accent5>
        <a:accent6>
          <a:srgbClr val="6E649B"/>
        </a:accent6>
        <a:hlink>
          <a:srgbClr val="E95E0F"/>
        </a:hlink>
        <a:folHlink>
          <a:srgbClr val="F9C07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EPSM Caen Sommaire">
  <a:themeElements>
    <a:clrScheme name="EPSM Caen Sommaire 1">
      <a:dk1>
        <a:srgbClr val="000000"/>
      </a:dk1>
      <a:lt1>
        <a:srgbClr val="FFFFFF"/>
      </a:lt1>
      <a:dk2>
        <a:srgbClr val="81331B"/>
      </a:dk2>
      <a:lt2>
        <a:srgbClr val="808080"/>
      </a:lt2>
      <a:accent1>
        <a:srgbClr val="ADCB57"/>
      </a:accent1>
      <a:accent2>
        <a:srgbClr val="7A6FAC"/>
      </a:accent2>
      <a:accent3>
        <a:srgbClr val="FFFFFF"/>
      </a:accent3>
      <a:accent4>
        <a:srgbClr val="000000"/>
      </a:accent4>
      <a:accent5>
        <a:srgbClr val="D3E2B4"/>
      </a:accent5>
      <a:accent6>
        <a:srgbClr val="6E649B"/>
      </a:accent6>
      <a:hlink>
        <a:srgbClr val="E95E0F"/>
      </a:hlink>
      <a:folHlink>
        <a:srgbClr val="F9C073"/>
      </a:folHlink>
    </a:clrScheme>
    <a:fontScheme name="EPSM Caen Sommair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EPSM Caen Sommaire 1">
        <a:dk1>
          <a:srgbClr val="000000"/>
        </a:dk1>
        <a:lt1>
          <a:srgbClr val="FFFFFF"/>
        </a:lt1>
        <a:dk2>
          <a:srgbClr val="81331B"/>
        </a:dk2>
        <a:lt2>
          <a:srgbClr val="808080"/>
        </a:lt2>
        <a:accent1>
          <a:srgbClr val="ADCB57"/>
        </a:accent1>
        <a:accent2>
          <a:srgbClr val="7A6FAC"/>
        </a:accent2>
        <a:accent3>
          <a:srgbClr val="FFFFFF"/>
        </a:accent3>
        <a:accent4>
          <a:srgbClr val="000000"/>
        </a:accent4>
        <a:accent5>
          <a:srgbClr val="D3E2B4"/>
        </a:accent5>
        <a:accent6>
          <a:srgbClr val="6E649B"/>
        </a:accent6>
        <a:hlink>
          <a:srgbClr val="E95E0F"/>
        </a:hlink>
        <a:folHlink>
          <a:srgbClr val="F9C07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EPSM Caen_Diaporama power point-1</Template>
  <TotalTime>581</TotalTime>
  <Words>1076</Words>
  <Application>Microsoft Office PowerPoint</Application>
  <PresentationFormat>Affichage à l'écran (4:3)</PresentationFormat>
  <Paragraphs>147</Paragraphs>
  <Slides>14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14</vt:i4>
      </vt:variant>
    </vt:vector>
  </HeadingPairs>
  <TitlesOfParts>
    <vt:vector size="20" baseType="lpstr">
      <vt:lpstr>Arial</vt:lpstr>
      <vt:lpstr>Calibri</vt:lpstr>
      <vt:lpstr>Segoe UI Historic</vt:lpstr>
      <vt:lpstr>Symbol</vt:lpstr>
      <vt:lpstr>EPSM Caen_Diaporama power point-1</vt:lpstr>
      <vt:lpstr>EPSM Caen Sommaire</vt:lpstr>
      <vt:lpstr>Médiateur de Santé Pair Projets de recrutement Et si on se lançait ? </vt:lpstr>
      <vt:lpstr>Petit historique de la pair aidance</vt:lpstr>
      <vt:lpstr>La professionnalisation</vt:lpstr>
      <vt:lpstr>Quelques facteurs favorisants dans le recrutement…  Et retour d’expérience…</vt:lpstr>
      <vt:lpstr>UN PREMIER SOUTIEN AU RECRUTEMENT : Le CCOMS</vt:lpstr>
      <vt:lpstr>UN DEUXIEME SOUTIEN : l’ARS</vt:lpstr>
      <vt:lpstr>Florilège de Questions…</vt:lpstr>
      <vt:lpstr>Des arguments contre les détracteurs de votre projet MSP !!!</vt:lpstr>
      <vt:lpstr>Résultat des intentions</vt:lpstr>
      <vt:lpstr>Arrivée des MSP : la concrétisation</vt:lpstr>
      <vt:lpstr>Présentation PowerPoint</vt:lpstr>
      <vt:lpstr>Présentation PowerPoint</vt:lpstr>
      <vt:lpstr>Retours d’expériences à Ariane</vt:lpstr>
      <vt:lpstr>Merci pour votre attention, </vt:lpstr>
    </vt:vector>
  </TitlesOfParts>
  <Company>EPSM CAEN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du dossier, de la présentation ou du chapitre</dc:title>
  <dc:creator>g.dupont</dc:creator>
  <cp:lastModifiedBy>commun</cp:lastModifiedBy>
  <cp:revision>37</cp:revision>
  <dcterms:created xsi:type="dcterms:W3CDTF">2022-05-04T08:19:51Z</dcterms:created>
  <dcterms:modified xsi:type="dcterms:W3CDTF">2022-06-17T08:31:54Z</dcterms:modified>
</cp:coreProperties>
</file>